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4.xml" ContentType="application/vnd.openxmlformats-officedocument.themeOverr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0"/>
  </p:notesMasterIdLst>
  <p:sldIdLst>
    <p:sldId id="256" r:id="rId2"/>
    <p:sldId id="298" r:id="rId3"/>
    <p:sldId id="359" r:id="rId4"/>
    <p:sldId id="360" r:id="rId5"/>
    <p:sldId id="378" r:id="rId6"/>
    <p:sldId id="366" r:id="rId7"/>
    <p:sldId id="367" r:id="rId8"/>
    <p:sldId id="358" r:id="rId9"/>
    <p:sldId id="368" r:id="rId10"/>
    <p:sldId id="369" r:id="rId11"/>
    <p:sldId id="370" r:id="rId12"/>
    <p:sldId id="371" r:id="rId13"/>
    <p:sldId id="333" r:id="rId14"/>
    <p:sldId id="374" r:id="rId15"/>
    <p:sldId id="317" r:id="rId16"/>
    <p:sldId id="318" r:id="rId17"/>
    <p:sldId id="319" r:id="rId18"/>
    <p:sldId id="361" r:id="rId19"/>
    <p:sldId id="362" r:id="rId20"/>
    <p:sldId id="363" r:id="rId21"/>
    <p:sldId id="364" r:id="rId22"/>
    <p:sldId id="365" r:id="rId23"/>
    <p:sldId id="376" r:id="rId24"/>
    <p:sldId id="377" r:id="rId25"/>
    <p:sldId id="375" r:id="rId26"/>
    <p:sldId id="357" r:id="rId27"/>
    <p:sldId id="380" r:id="rId28"/>
    <p:sldId id="293" r:id="rId29"/>
  </p:sldIdLst>
  <p:sldSz cx="12192000" cy="6858000"/>
  <p:notesSz cx="6669088" cy="9926638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8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C28"/>
    <a:srgbClr val="33CC33"/>
    <a:srgbClr val="00359E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52" autoAdjust="0"/>
    <p:restoredTop sz="86369" autoAdjust="0"/>
  </p:normalViewPr>
  <p:slideViewPr>
    <p:cSldViewPr showGuides="1">
      <p:cViewPr varScale="1">
        <p:scale>
          <a:sx n="98" d="100"/>
          <a:sy n="98" d="100"/>
        </p:scale>
        <p:origin x="1050" y="90"/>
      </p:cViewPr>
      <p:guideLst>
        <p:guide orient="horz" pos="48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123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http://dokumenti.zzzs.si/osebno/z01001s/Documents/Dokumenti/EXCEL/POROCILO/2022/Porast%20odhodkov%20ZZZS%202018%202023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://dokumenti.zzzs.si/osebno/z01001s/Documents/Dokumenti/EXCEL/POROCILO/2022/Porast%20odhodkov%20ZZZS%202018%202023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http://dokumenti.zzzs.si/osebno/z01001s/Documents/Dokumenti/EXCEL/POROCILO/2022/Porast%20odhodkov%20ZZZS%202018%20202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l-SI" sz="1400" b="0" cap="none" baseline="0" dirty="0"/>
              <a:t>Delež porasta po namenih porabe </a:t>
            </a:r>
          </a:p>
        </c:rich>
      </c:tx>
      <c:layout>
        <c:manualLayout>
          <c:xMode val="edge"/>
          <c:yMode val="edge"/>
          <c:x val="0.20653303966101591"/>
          <c:y val="0.9422222222222221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l-SI"/>
        </a:p>
      </c:txPr>
    </c:title>
    <c:autoTitleDeleted val="0"/>
    <c:plotArea>
      <c:layout>
        <c:manualLayout>
          <c:layoutTarget val="inner"/>
          <c:xMode val="edge"/>
          <c:yMode val="edge"/>
          <c:x val="0.31676782437722295"/>
          <c:y val="0.14555186201342782"/>
          <c:w val="0.37180945999438952"/>
          <c:h val="0.66175573305366453"/>
        </c:manualLayout>
      </c:layout>
      <c:pieChart>
        <c:varyColors val="1"/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l-SI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l-SI" dirty="0"/>
              <a:t>Prikaz</a:t>
            </a:r>
            <a:r>
              <a:rPr lang="sl-SI" baseline="0" dirty="0"/>
              <a:t> razlogov za porast odhodkov</a:t>
            </a:r>
            <a:endParaRPr lang="sl-SI" dirty="0"/>
          </a:p>
        </c:rich>
      </c:tx>
      <c:layout>
        <c:manualLayout>
          <c:xMode val="edge"/>
          <c:yMode val="edge"/>
          <c:x val="0.29915194303093628"/>
          <c:y val="0.932848694743032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l-SI"/>
        </a:p>
      </c:txPr>
    </c:title>
    <c:autoTitleDeleted val="0"/>
    <c:plotArea>
      <c:layout>
        <c:manualLayout>
          <c:layoutTarget val="inner"/>
          <c:xMode val="edge"/>
          <c:yMode val="edge"/>
          <c:x val="0.22012609935141816"/>
          <c:y val="4.6935453456667421E-2"/>
          <c:w val="0.65501821271283667"/>
          <c:h val="0.74277766735468742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l-SI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l-SI" sz="1400" b="0" cap="none" baseline="0" dirty="0"/>
              <a:t>Delež porasta po namenu v obdobju 2019 - 2023 </a:t>
            </a:r>
          </a:p>
        </c:rich>
      </c:tx>
      <c:layout>
        <c:manualLayout>
          <c:xMode val="edge"/>
          <c:yMode val="edge"/>
          <c:x val="0.13380270060083413"/>
          <c:y val="0.900248797638777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l-SI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031A-4899-8102-1661AFCC86D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31A-4899-8102-1661AFCC86D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031A-4899-8102-1661AFCC86D4}"/>
              </c:ext>
            </c:extLst>
          </c:dPt>
          <c:dPt>
            <c:idx val="3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031A-4899-8102-1661AFCC86D4}"/>
              </c:ext>
            </c:extLst>
          </c:dPt>
          <c:dLbls>
            <c:dLbl>
              <c:idx val="0"/>
              <c:layout>
                <c:manualLayout>
                  <c:x val="8.9458898670914694E-2"/>
                  <c:y val="-0.15275707760491211"/>
                </c:manualLayout>
              </c:layout>
              <c:numFmt formatCode="0.0\ 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l-SI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31A-4899-8102-1661AFCC86D4}"/>
                </c:ext>
              </c:extLst>
            </c:dLbl>
            <c:dLbl>
              <c:idx val="1"/>
              <c:layout>
                <c:manualLayout>
                  <c:x val="-9.6856953719154492E-3"/>
                  <c:y val="8.3809523809523806E-2"/>
                </c:manualLayout>
              </c:layout>
              <c:numFmt formatCode="0.0\ 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l-SI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31A-4899-8102-1661AFCC86D4}"/>
                </c:ext>
              </c:extLst>
            </c:dLbl>
            <c:dLbl>
              <c:idx val="2"/>
              <c:layout>
                <c:manualLayout>
                  <c:x val="-7.7530254451606606E-2"/>
                  <c:y val="9.7371628546431693E-2"/>
                </c:manualLayout>
              </c:layout>
              <c:numFmt formatCode="0.0\ 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l-SI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31A-4899-8102-1661AFCC86D4}"/>
                </c:ext>
              </c:extLst>
            </c:dLbl>
            <c:dLbl>
              <c:idx val="3"/>
              <c:layout>
                <c:manualLayout>
                  <c:x val="0.21706738576537671"/>
                  <c:y val="1.2982794061639068E-2"/>
                </c:manualLayout>
              </c:layout>
              <c:numFmt formatCode="0.0\ 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l-SI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31A-4899-8102-1661AFCC86D4}"/>
                </c:ext>
              </c:extLst>
            </c:dLbl>
            <c:numFmt formatCode="0.0\ %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'2019-2023 (2) brez dela ZZZS'!$B$4:$B$7</c:f>
              <c:strCache>
                <c:ptCount val="4"/>
                <c:pt idx="0">
                  <c:v>Zdravstvene storitve</c:v>
                </c:pt>
                <c:pt idx="1">
                  <c:v>Denarne dajatve</c:v>
                </c:pt>
                <c:pt idx="2">
                  <c:v>Zdravila, MP, cepiva</c:v>
                </c:pt>
                <c:pt idx="3">
                  <c:v>Mednarodno zavarovanje in zdravljenje v tujini</c:v>
                </c:pt>
              </c:strCache>
            </c:strRef>
          </c:cat>
          <c:val>
            <c:numRef>
              <c:f>'2019-2023 (2) brez dela ZZZS'!$F$4:$F$7</c:f>
              <c:numCache>
                <c:formatCode>0.0</c:formatCode>
                <c:ptCount val="4"/>
                <c:pt idx="0">
                  <c:v>66.285564811047067</c:v>
                </c:pt>
                <c:pt idx="1">
                  <c:v>16.858256765630109</c:v>
                </c:pt>
                <c:pt idx="2">
                  <c:v>15.259539567033473</c:v>
                </c:pt>
                <c:pt idx="3">
                  <c:v>1.5966388491234824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31A-4899-8102-1661AFCC86D4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l-SI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l-SI"/>
              <a:t>Nominalna rast</a:t>
            </a:r>
            <a:r>
              <a:rPr lang="sl-SI" baseline="0"/>
              <a:t> po namenih porabe</a:t>
            </a:r>
            <a:endParaRPr lang="en-US"/>
          </a:p>
        </c:rich>
      </c:tx>
      <c:layout>
        <c:manualLayout>
          <c:xMode val="edge"/>
          <c:yMode val="edge"/>
          <c:x val="0.27312599524465642"/>
          <c:y val="0.882997019691685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l-SI"/>
        </a:p>
      </c:txPr>
    </c:title>
    <c:autoTitleDeleted val="0"/>
    <c:plotArea>
      <c:layout>
        <c:manualLayout>
          <c:layoutTarget val="inner"/>
          <c:xMode val="edge"/>
          <c:yMode val="edge"/>
          <c:x val="7.9839451007381171E-2"/>
          <c:y val="9.6649267439539666E-2"/>
          <c:w val="0.89655785302344126"/>
          <c:h val="0.6570425413521245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258-4558-9BAD-5B4C705829A9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258-4558-9BAD-5B4C705829A9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258-4558-9BAD-5B4C705829A9}"/>
              </c:ext>
            </c:extLst>
          </c:dPt>
          <c:dLbls>
            <c:dLbl>
              <c:idx val="1"/>
              <c:layout>
                <c:manualLayout>
                  <c:x val="0"/>
                  <c:y val="-4.29624467620861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258-4558-9BAD-5B4C705829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'2019-2023 (2) brez dela ZZZS'!$B$4:$B$7</c:f>
              <c:strCache>
                <c:ptCount val="4"/>
                <c:pt idx="0">
                  <c:v>Zdravstvene storitve</c:v>
                </c:pt>
                <c:pt idx="1">
                  <c:v>Denarne dajatve</c:v>
                </c:pt>
                <c:pt idx="2">
                  <c:v>Zdravila, MP, cepiva</c:v>
                </c:pt>
                <c:pt idx="3">
                  <c:v>Mednarodno zavarovanje in zdravljenje v tujini</c:v>
                </c:pt>
              </c:strCache>
            </c:strRef>
          </c:cat>
          <c:val>
            <c:numRef>
              <c:f>'2019-2023 (2) brez dela ZZZS'!$G$4:$G$7</c:f>
              <c:numCache>
                <c:formatCode>0.0%</c:formatCode>
                <c:ptCount val="4"/>
                <c:pt idx="0">
                  <c:v>0.51311664784718847</c:v>
                </c:pt>
                <c:pt idx="1">
                  <c:v>0.73845064703248942</c:v>
                </c:pt>
                <c:pt idx="2">
                  <c:v>0.56595102961993748</c:v>
                </c:pt>
                <c:pt idx="3">
                  <c:v>0.43447945953310652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258-4558-9BAD-5B4C705829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14754648"/>
        <c:axId val="814751040"/>
      </c:barChart>
      <c:catAx>
        <c:axId val="814754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814751040"/>
        <c:crosses val="autoZero"/>
        <c:auto val="1"/>
        <c:lblAlgn val="ctr"/>
        <c:lblOffset val="100"/>
        <c:noMultiLvlLbl val="0"/>
      </c:catAx>
      <c:valAx>
        <c:axId val="814751040"/>
        <c:scaling>
          <c:orientation val="minMax"/>
          <c:max val="0.95000000000000007"/>
          <c:min val="0.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814754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l-SI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l-SI"/>
              <a:t>Prikaz</a:t>
            </a:r>
            <a:r>
              <a:rPr lang="sl-SI" baseline="0"/>
              <a:t> razlogov za porast odhodkov</a:t>
            </a:r>
            <a:endParaRPr lang="sl-SI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l-SI"/>
        </a:p>
      </c:txPr>
    </c:title>
    <c:autoTitleDeleted val="0"/>
    <c:plotArea>
      <c:layout>
        <c:manualLayout>
          <c:layoutTarget val="inner"/>
          <c:xMode val="edge"/>
          <c:yMode val="edge"/>
          <c:x val="0.11897299826667664"/>
          <c:y val="0.12869382605592988"/>
          <c:w val="0.77614471045122713"/>
          <c:h val="0.83339250325087078"/>
        </c:manualLayout>
      </c:layout>
      <c:pieChart>
        <c:varyColors val="1"/>
        <c:ser>
          <c:idx val="0"/>
          <c:order val="0"/>
          <c:explosion val="14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EA8-4C2F-BC87-976491DA3566}"/>
              </c:ext>
            </c:extLst>
          </c:dPt>
          <c:dPt>
            <c:idx val="1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EA8-4C2F-BC87-976491DA3566}"/>
              </c:ext>
            </c:extLst>
          </c:dPt>
          <c:dPt>
            <c:idx val="2"/>
            <c:bubble3D val="0"/>
            <c:spPr>
              <a:solidFill>
                <a:schemeClr val="accent5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EA8-4C2F-BC87-976491DA3566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EA8-4C2F-BC87-976491DA3566}"/>
              </c:ext>
            </c:extLst>
          </c:dPt>
          <c:dPt>
            <c:idx val="4"/>
            <c:bubble3D val="0"/>
            <c:explosion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EA8-4C2F-BC87-976491DA3566}"/>
              </c:ext>
            </c:extLst>
          </c:dPt>
          <c:dPt>
            <c:idx val="5"/>
            <c:bubble3D val="0"/>
            <c:explosion val="0"/>
            <c:spPr>
              <a:solidFill>
                <a:sysClr val="window" lastClr="FFFFFF">
                  <a:lumMod val="65000"/>
                </a:sys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7EA8-4C2F-BC87-976491DA3566}"/>
              </c:ext>
            </c:extLst>
          </c:dPt>
          <c:dPt>
            <c:idx val="6"/>
            <c:bubble3D val="0"/>
            <c:explosion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7EA8-4C2F-BC87-976491DA3566}"/>
              </c:ext>
            </c:extLst>
          </c:dPt>
          <c:dPt>
            <c:idx val="7"/>
            <c:bubble3D val="0"/>
            <c:explosion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7EA8-4C2F-BC87-976491DA3566}"/>
              </c:ext>
            </c:extLst>
          </c:dPt>
          <c:dPt>
            <c:idx val="8"/>
            <c:bubble3D val="0"/>
            <c:explosion val="0"/>
            <c:spPr>
              <a:solidFill>
                <a:srgbClr val="F7964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7EA8-4C2F-BC87-976491DA3566}"/>
              </c:ext>
            </c:extLst>
          </c:dPt>
          <c:dPt>
            <c:idx val="9"/>
            <c:bubble3D val="0"/>
            <c:explosion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7EA8-4C2F-BC87-976491DA3566}"/>
              </c:ext>
            </c:extLst>
          </c:dPt>
          <c:dLbls>
            <c:dLbl>
              <c:idx val="0"/>
              <c:layout>
                <c:manualLayout>
                  <c:x val="3.315996158513481E-2"/>
                  <c:y val="3.9431514278380819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EA8-4C2F-BC87-976491DA3566}"/>
                </c:ext>
              </c:extLst>
            </c:dLbl>
            <c:dLbl>
              <c:idx val="1"/>
              <c:layout>
                <c:manualLayout>
                  <c:x val="1.3986136186683006E-2"/>
                  <c:y val="1.8614697211845978E-5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EA8-4C2F-BC87-976491DA3566}"/>
                </c:ext>
              </c:extLst>
            </c:dLbl>
            <c:dLbl>
              <c:idx val="2"/>
              <c:layout>
                <c:manualLayout>
                  <c:x val="5.1139998241412549E-2"/>
                  <c:y val="-1.6313252100218047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EA8-4C2F-BC87-976491DA3566}"/>
                </c:ext>
              </c:extLst>
            </c:dLbl>
            <c:dLbl>
              <c:idx val="3"/>
              <c:layout>
                <c:manualLayout>
                  <c:x val="2.2040213607907908E-2"/>
                  <c:y val="8.88579763926782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EA8-4C2F-BC87-976491DA3566}"/>
                </c:ext>
              </c:extLst>
            </c:dLbl>
            <c:dLbl>
              <c:idx val="4"/>
              <c:layout>
                <c:manualLayout>
                  <c:x val="-3.5841363129302244E-2"/>
                  <c:y val="-6.1839588663404454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EA8-4C2F-BC87-976491DA3566}"/>
                </c:ext>
              </c:extLst>
            </c:dLbl>
            <c:dLbl>
              <c:idx val="5"/>
              <c:layout>
                <c:manualLayout>
                  <c:x val="3.649327996763368E-3"/>
                  <c:y val="-0.1105267188799368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EA8-4C2F-BC87-976491DA3566}"/>
                </c:ext>
              </c:extLst>
            </c:dLbl>
            <c:dLbl>
              <c:idx val="6"/>
              <c:layout>
                <c:manualLayout>
                  <c:x val="-2.3403862086715178E-2"/>
                  <c:y val="-1.155683615257872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EA8-4C2F-BC87-976491DA3566}"/>
                </c:ext>
              </c:extLst>
            </c:dLbl>
            <c:dLbl>
              <c:idx val="7"/>
              <c:layout>
                <c:manualLayout>
                  <c:x val="2.6763151073729689E-3"/>
                  <c:y val="-7.2830907636162498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7EA8-4C2F-BC87-976491DA3566}"/>
                </c:ext>
              </c:extLst>
            </c:dLbl>
            <c:dLbl>
              <c:idx val="8"/>
              <c:layout>
                <c:manualLayout>
                  <c:x val="4.1892339877823356E-2"/>
                  <c:y val="-4.462869586096690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7EA8-4C2F-BC87-976491DA3566}"/>
                </c:ext>
              </c:extLst>
            </c:dLbl>
            <c:dLbl>
              <c:idx val="9"/>
              <c:layout>
                <c:manualLayout>
                  <c:x val="9.9733913086411261E-2"/>
                  <c:y val="-2.743702126721710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7EA8-4C2F-BC87-976491DA35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l-SI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slika!$B$4:$B$13</c:f>
              <c:strCache>
                <c:ptCount val="10"/>
                <c:pt idx="0">
                  <c:v>SD - boljše vrednotenje, širitve programov, valorizacija</c:v>
                </c:pt>
                <c:pt idx="1">
                  <c:v>Dogovori o plačah</c:v>
                </c:pt>
                <c:pt idx="2">
                  <c:v>Plačilo po realizaciji redno in ZNUZSZS</c:v>
                </c:pt>
                <c:pt idx="3">
                  <c:v>Zakon o delovnih razmerjih</c:v>
                </c:pt>
                <c:pt idx="4">
                  <c:v>Draga  bolnišnična zdravila</c:v>
                </c:pt>
                <c:pt idx="5">
                  <c:v>Zdravila,cepiva</c:v>
                </c:pt>
                <c:pt idx="6">
                  <c:v>MP</c:v>
                </c:pt>
                <c:pt idx="7">
                  <c:v>Rast osnov za nadomestila plač in rast upravičencev</c:v>
                </c:pt>
                <c:pt idx="8">
                  <c:v>Nega in drugi razlogi</c:v>
                </c:pt>
                <c:pt idx="9">
                  <c:v>Mednarodno zavarovanje, zdravljenje tujina</c:v>
                </c:pt>
              </c:strCache>
            </c:strRef>
          </c:cat>
          <c:val>
            <c:numRef>
              <c:f>slika!$D$4:$D$13</c:f>
              <c:numCache>
                <c:formatCode>0.0%</c:formatCode>
                <c:ptCount val="10"/>
                <c:pt idx="0">
                  <c:v>0.31270358306188922</c:v>
                </c:pt>
                <c:pt idx="1">
                  <c:v>0.20195439739413681</c:v>
                </c:pt>
                <c:pt idx="2">
                  <c:v>0.11074918566775244</c:v>
                </c:pt>
                <c:pt idx="3">
                  <c:v>3.9087947882736153E-2</c:v>
                </c:pt>
                <c:pt idx="4">
                  <c:v>3.9087947882736153E-2</c:v>
                </c:pt>
                <c:pt idx="5">
                  <c:v>0.1244299674267101</c:v>
                </c:pt>
                <c:pt idx="6">
                  <c:v>2.8338762214983715E-2</c:v>
                </c:pt>
                <c:pt idx="7">
                  <c:v>8.8599348534201955E-2</c:v>
                </c:pt>
                <c:pt idx="8">
                  <c:v>3.9087947882736153E-2</c:v>
                </c:pt>
                <c:pt idx="9">
                  <c:v>1.5960912052117263E-2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7EA8-4C2F-BC87-976491DA35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l-SI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89938" cy="496332"/>
          </a:xfrm>
          <a:prstGeom prst="rect">
            <a:avLst/>
          </a:prstGeom>
        </p:spPr>
        <p:txBody>
          <a:bodyPr vert="horz" lIns="90802" tIns="45401" rIns="90802" bIns="45401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777608" y="1"/>
            <a:ext cx="2889938" cy="496332"/>
          </a:xfrm>
          <a:prstGeom prst="rect">
            <a:avLst/>
          </a:prstGeom>
        </p:spPr>
        <p:txBody>
          <a:bodyPr vert="horz" lIns="90802" tIns="45401" rIns="90802" bIns="45401" rtlCol="0"/>
          <a:lstStyle>
            <a:lvl1pPr algn="r">
              <a:defRPr sz="1200"/>
            </a:lvl1pPr>
          </a:lstStyle>
          <a:p>
            <a:fld id="{9E5DB9CD-90DD-4700-8FD0-D2587C23A554}" type="datetimeFigureOut">
              <a:rPr lang="sl-SI" smtClean="0"/>
              <a:t>27.2.2024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02" tIns="45401" rIns="90802" bIns="45401" rtlCol="0" anchor="ctr"/>
          <a:lstStyle/>
          <a:p>
            <a:endParaRPr lang="sl-SI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66909" y="4715155"/>
            <a:ext cx="5335270" cy="4466987"/>
          </a:xfrm>
          <a:prstGeom prst="rect">
            <a:avLst/>
          </a:prstGeom>
        </p:spPr>
        <p:txBody>
          <a:bodyPr vert="horz" lIns="90802" tIns="45401" rIns="90802" bIns="45401" rtlCol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0802" tIns="45401" rIns="90802" bIns="45401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777608" y="9428583"/>
            <a:ext cx="2889938" cy="496332"/>
          </a:xfrm>
          <a:prstGeom prst="rect">
            <a:avLst/>
          </a:prstGeom>
        </p:spPr>
        <p:txBody>
          <a:bodyPr vert="horz" lIns="90802" tIns="45401" rIns="90802" bIns="45401" rtlCol="0" anchor="b"/>
          <a:lstStyle>
            <a:lvl1pPr algn="r">
              <a:defRPr sz="1200"/>
            </a:lvl1pPr>
          </a:lstStyle>
          <a:p>
            <a:fld id="{BAF665FB-54E6-4A4F-9E09-E9811AE84A3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38534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F665FB-54E6-4A4F-9E09-E9811AE84A31}" type="slidenum">
              <a:rPr lang="sl-SI" smtClean="0"/>
              <a:t>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940692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>
          <a:xfrm>
            <a:off x="26988" y="744538"/>
            <a:ext cx="6615112" cy="3722687"/>
          </a:xfrm>
        </p:spPr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665FB-54E6-4A4F-9E09-E9811AE84A31}" type="slidenum">
              <a:rPr lang="sl-SI" smtClean="0"/>
              <a:t>13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253529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>
          <a:xfrm>
            <a:off x="26988" y="744538"/>
            <a:ext cx="6615112" cy="3722687"/>
          </a:xfrm>
        </p:spPr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665FB-54E6-4A4F-9E09-E9811AE84A31}" type="slidenum">
              <a:rPr lang="sl-SI" smtClean="0"/>
              <a:t>14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662504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>
          <a:xfrm>
            <a:off x="26988" y="744538"/>
            <a:ext cx="6615112" cy="3722687"/>
          </a:xfrm>
        </p:spPr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665FB-54E6-4A4F-9E09-E9811AE84A31}" type="slidenum">
              <a:rPr lang="sl-SI" smtClean="0"/>
              <a:t>15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512984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>
          <a:xfrm>
            <a:off x="26988" y="744538"/>
            <a:ext cx="6615112" cy="3722687"/>
          </a:xfrm>
        </p:spPr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665FB-54E6-4A4F-9E09-E9811AE84A31}" type="slidenum">
              <a:rPr lang="sl-SI" smtClean="0"/>
              <a:t>16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896866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>
          <a:xfrm>
            <a:off x="26988" y="744538"/>
            <a:ext cx="6615112" cy="3722687"/>
          </a:xfrm>
        </p:spPr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665FB-54E6-4A4F-9E09-E9811AE84A31}" type="slidenum">
              <a:rPr lang="sl-SI" smtClean="0"/>
              <a:t>17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170556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>
          <a:xfrm>
            <a:off x="61913" y="750888"/>
            <a:ext cx="6680200" cy="3759200"/>
          </a:xfrm>
        </p:spPr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665FB-54E6-4A4F-9E09-E9811AE84A31}" type="slidenum">
              <a:rPr lang="sl-SI" smtClean="0"/>
              <a:t>18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039503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>
          <a:xfrm>
            <a:off x="61913" y="750888"/>
            <a:ext cx="6680200" cy="3759200"/>
          </a:xfrm>
        </p:spPr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665FB-54E6-4A4F-9E09-E9811AE84A31}" type="slidenum">
              <a:rPr lang="sl-SI" smtClean="0"/>
              <a:t>19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589296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>
          <a:xfrm>
            <a:off x="61913" y="750888"/>
            <a:ext cx="6680200" cy="3759200"/>
          </a:xfrm>
        </p:spPr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665FB-54E6-4A4F-9E09-E9811AE84A31}" type="slidenum">
              <a:rPr lang="sl-SI" smtClean="0"/>
              <a:t>20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063035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>
          <a:xfrm>
            <a:off x="61913" y="750888"/>
            <a:ext cx="6680200" cy="3759200"/>
          </a:xfrm>
        </p:spPr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665FB-54E6-4A4F-9E09-E9811AE84A31}" type="slidenum">
              <a:rPr lang="sl-SI" smtClean="0"/>
              <a:t>21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994430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>
          <a:xfrm>
            <a:off x="61913" y="750888"/>
            <a:ext cx="6680200" cy="3759200"/>
          </a:xfrm>
        </p:spPr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665FB-54E6-4A4F-9E09-E9811AE84A31}" type="slidenum">
              <a:rPr lang="sl-SI" smtClean="0"/>
              <a:t>22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356678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>
          <a:xfrm>
            <a:off x="26988" y="744538"/>
            <a:ext cx="6615112" cy="3722687"/>
          </a:xfrm>
        </p:spPr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665FB-54E6-4A4F-9E09-E9811AE84A31}" type="slidenum">
              <a:rPr lang="sl-SI" smtClean="0"/>
              <a:t>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23100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F665FB-54E6-4A4F-9E09-E9811AE84A31}" type="slidenum">
              <a:rPr lang="sl-SI" smtClean="0"/>
              <a:t>23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283621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>
          <a:xfrm>
            <a:off x="26988" y="744538"/>
            <a:ext cx="6615112" cy="3722687"/>
          </a:xfrm>
        </p:spPr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665FB-54E6-4A4F-9E09-E9811AE84A31}" type="slidenum">
              <a:rPr lang="sl-SI" smtClean="0"/>
              <a:t>25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944067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>
          <a:xfrm>
            <a:off x="61913" y="750888"/>
            <a:ext cx="6680200" cy="3759200"/>
          </a:xfrm>
        </p:spPr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665FB-54E6-4A4F-9E09-E9811AE84A31}" type="slidenum">
              <a:rPr lang="sl-SI" smtClean="0"/>
              <a:t>26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937162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>
          <a:xfrm>
            <a:off x="26988" y="744538"/>
            <a:ext cx="6615112" cy="3722687"/>
          </a:xfrm>
        </p:spPr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665FB-54E6-4A4F-9E09-E9811AE84A31}" type="slidenum">
              <a:rPr lang="sl-SI" smtClean="0"/>
              <a:t>28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215138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>
          <a:xfrm>
            <a:off x="130175" y="742950"/>
            <a:ext cx="6605588" cy="3716338"/>
          </a:xfrm>
        </p:spPr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665FB-54E6-4A4F-9E09-E9811AE84A31}" type="slidenum">
              <a:rPr lang="sl-SI" smtClean="0"/>
              <a:t>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546156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>
          <a:xfrm>
            <a:off x="130175" y="742950"/>
            <a:ext cx="6605588" cy="3716338"/>
          </a:xfrm>
        </p:spPr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665FB-54E6-4A4F-9E09-E9811AE84A31}" type="slidenum">
              <a:rPr lang="sl-SI" smtClean="0"/>
              <a:t>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594398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>
          <a:xfrm>
            <a:off x="130175" y="742950"/>
            <a:ext cx="6605588" cy="3716338"/>
          </a:xfrm>
        </p:spPr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665FB-54E6-4A4F-9E09-E9811AE84A31}" type="slidenum">
              <a:rPr lang="sl-SI" smtClean="0"/>
              <a:t>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57040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>
          <a:xfrm>
            <a:off x="26988" y="744538"/>
            <a:ext cx="6615112" cy="3722687"/>
          </a:xfrm>
        </p:spPr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665FB-54E6-4A4F-9E09-E9811AE84A31}" type="slidenum">
              <a:rPr lang="sl-SI" smtClean="0"/>
              <a:t>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322664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>
          <a:xfrm>
            <a:off x="26988" y="744538"/>
            <a:ext cx="6615112" cy="3722687"/>
          </a:xfrm>
        </p:spPr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665FB-54E6-4A4F-9E09-E9811AE84A31}" type="slidenum">
              <a:rPr lang="sl-SI" smtClean="0"/>
              <a:t>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142844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>
          <a:xfrm>
            <a:off x="26988" y="744538"/>
            <a:ext cx="6615112" cy="3722687"/>
          </a:xfrm>
        </p:spPr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665FB-54E6-4A4F-9E09-E9811AE84A31}" type="slidenum">
              <a:rPr lang="sl-SI" smtClean="0"/>
              <a:t>8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642883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>
          <a:xfrm>
            <a:off x="26988" y="744538"/>
            <a:ext cx="6615112" cy="3722687"/>
          </a:xfrm>
        </p:spPr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665FB-54E6-4A4F-9E09-E9811AE84A31}" type="slidenum">
              <a:rPr lang="sl-SI" smtClean="0"/>
              <a:t>12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16314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488018" y="1412776"/>
            <a:ext cx="10703983" cy="5445224"/>
          </a:xfrm>
        </p:spPr>
        <p:txBody>
          <a:bodyPr/>
          <a:lstStyle>
            <a:lvl1pPr marL="271463" indent="-271463">
              <a:buFont typeface="Arial" panose="020B0604020202020204" pitchFamily="34" charset="0"/>
              <a:buChar char="•"/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sl-SI" dirty="0"/>
              <a:t>Uredite sloge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>
          <a:xfrm>
            <a:off x="11088557" y="116635"/>
            <a:ext cx="995263" cy="404663"/>
          </a:xfrm>
        </p:spPr>
        <p:txBody>
          <a:bodyPr/>
          <a:lstStyle>
            <a:lvl1pPr>
              <a:defRPr sz="2000" b="1">
                <a:solidFill>
                  <a:schemeClr val="bg1"/>
                </a:solidFill>
              </a:defRPr>
            </a:lvl1pPr>
          </a:lstStyle>
          <a:p>
            <a:fld id="{B62739E7-7776-44EB-BAF9-D83C5903DAE9}" type="slidenum">
              <a:rPr lang="sl-SI" smtClean="0"/>
              <a:pPr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744131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>
          <a:xfrm>
            <a:off x="10685543" y="142841"/>
            <a:ext cx="1475316" cy="404663"/>
          </a:xfrm>
        </p:spPr>
        <p:txBody>
          <a:bodyPr/>
          <a:lstStyle>
            <a:lvl1pPr>
              <a:defRPr sz="2000" b="1">
                <a:solidFill>
                  <a:schemeClr val="bg1"/>
                </a:solidFill>
              </a:defRPr>
            </a:lvl1pPr>
          </a:lstStyle>
          <a:p>
            <a:fld id="{B62739E7-7776-44EB-BAF9-D83C5903DAE9}" type="slidenum">
              <a:rPr lang="sl-SI" smtClean="0"/>
              <a:pPr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510550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488018" y="1412776"/>
            <a:ext cx="10703983" cy="5445224"/>
          </a:xfrm>
        </p:spPr>
        <p:txBody>
          <a:bodyPr/>
          <a:lstStyle>
            <a:lvl1pPr marL="266700" indent="-266700">
              <a:buFont typeface="Arial" panose="020B0604020202020204" pitchFamily="34" charset="0"/>
              <a:buChar char="•"/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sl-SI" dirty="0"/>
              <a:t>Uredite sloge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>
          <a:xfrm>
            <a:off x="10685543" y="142841"/>
            <a:ext cx="1475316" cy="404663"/>
          </a:xfrm>
        </p:spPr>
        <p:txBody>
          <a:bodyPr/>
          <a:lstStyle>
            <a:lvl1pPr>
              <a:defRPr sz="2000" b="1">
                <a:solidFill>
                  <a:schemeClr val="bg1"/>
                </a:solidFill>
              </a:defRPr>
            </a:lvl1pPr>
          </a:lstStyle>
          <a:p>
            <a:fld id="{B62739E7-7776-44EB-BAF9-D83C5903DAE9}" type="slidenum">
              <a:rPr lang="sl-SI" smtClean="0"/>
              <a:pPr/>
              <a:t>‹#›</a:t>
            </a:fld>
            <a:endParaRPr lang="sl-SI" dirty="0"/>
          </a:p>
        </p:txBody>
      </p:sp>
      <p:sp>
        <p:nvSpPr>
          <p:cNvPr id="13" name="Ograda vsebine 2"/>
          <p:cNvSpPr>
            <a:spLocks noGrp="1"/>
          </p:cNvSpPr>
          <p:nvPr>
            <p:ph sz="half" idx="13"/>
          </p:nvPr>
        </p:nvSpPr>
        <p:spPr>
          <a:xfrm>
            <a:off x="1488019" y="765178"/>
            <a:ext cx="10703983" cy="647601"/>
          </a:xfrm>
        </p:spPr>
        <p:txBody>
          <a:bodyPr>
            <a:normAutofit/>
          </a:bodyPr>
          <a:lstStyle>
            <a:lvl1pPr marL="0" indent="0">
              <a:buNone/>
              <a:defRPr sz="32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dirty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1813232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488018" y="1412776"/>
            <a:ext cx="10703983" cy="5445224"/>
          </a:xfrm>
        </p:spPr>
        <p:txBody>
          <a:bodyPr/>
          <a:lstStyle>
            <a:lvl1pPr marL="266700" indent="-266700">
              <a:buFont typeface="Arial" panose="020B0604020202020204" pitchFamily="34" charset="0"/>
              <a:buChar char="•"/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sl-SI" dirty="0"/>
              <a:t>Uredite sloge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>
          <a:xfrm>
            <a:off x="10685543" y="142841"/>
            <a:ext cx="1475316" cy="404663"/>
          </a:xfrm>
        </p:spPr>
        <p:txBody>
          <a:bodyPr/>
          <a:lstStyle>
            <a:lvl1pPr>
              <a:defRPr sz="2000" b="1">
                <a:solidFill>
                  <a:schemeClr val="bg1"/>
                </a:solidFill>
              </a:defRPr>
            </a:lvl1pPr>
          </a:lstStyle>
          <a:p>
            <a:fld id="{B62739E7-7776-44EB-BAF9-D83C5903DAE9}" type="slidenum">
              <a:rPr lang="sl-SI" smtClean="0"/>
              <a:pPr/>
              <a:t>‹#›</a:t>
            </a:fld>
            <a:endParaRPr lang="sl-SI" dirty="0"/>
          </a:p>
        </p:txBody>
      </p:sp>
      <p:sp>
        <p:nvSpPr>
          <p:cNvPr id="13" name="Ograda vsebine 2"/>
          <p:cNvSpPr>
            <a:spLocks noGrp="1"/>
          </p:cNvSpPr>
          <p:nvPr>
            <p:ph sz="half" idx="13"/>
          </p:nvPr>
        </p:nvSpPr>
        <p:spPr>
          <a:xfrm>
            <a:off x="1488019" y="765178"/>
            <a:ext cx="10703983" cy="647601"/>
          </a:xfrm>
        </p:spPr>
        <p:txBody>
          <a:bodyPr>
            <a:normAutofit/>
          </a:bodyPr>
          <a:lstStyle>
            <a:lvl1pPr marL="0" indent="0">
              <a:buNone/>
              <a:defRPr sz="32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dirty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1532904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značba mesta naslova 1">
            <a:extLst>
              <a:ext uri="{FF2B5EF4-FFF2-40B4-BE49-F238E27FC236}">
                <a16:creationId xmlns:a16="http://schemas.microsoft.com/office/drawing/2014/main" id="{0876ACB5-8572-48AF-AB54-4BA1AA576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806" y="136525"/>
            <a:ext cx="10064994" cy="11364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l-SI" dirty="0"/>
              <a:t>Naslov </a:t>
            </a:r>
          </a:p>
        </p:txBody>
      </p:sp>
      <p:cxnSp>
        <p:nvCxnSpPr>
          <p:cNvPr id="8" name="Raven povezovalnik 7">
            <a:extLst>
              <a:ext uri="{FF2B5EF4-FFF2-40B4-BE49-F238E27FC236}">
                <a16:creationId xmlns:a16="http://schemas.microsoft.com/office/drawing/2014/main" id="{ADEA699B-1D3A-488B-A020-2F4A10C02F4E}"/>
              </a:ext>
            </a:extLst>
          </p:cNvPr>
          <p:cNvCxnSpPr/>
          <p:nvPr userDrawn="1"/>
        </p:nvCxnSpPr>
        <p:spPr>
          <a:xfrm>
            <a:off x="0" y="1276350"/>
            <a:ext cx="12192000" cy="0"/>
          </a:xfrm>
          <a:prstGeom prst="line">
            <a:avLst/>
          </a:prstGeom>
          <a:ln w="889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0432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AF7C2-1B43-4FE5-9263-DA77DEE82EE3}" type="datetime1">
              <a:rPr lang="sl-SI" smtClean="0"/>
              <a:t>27.2.2024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739E7-7776-44EB-BAF9-D83C5903DAE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72654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28A07BB-5184-4F00-9EA5-AECC2DED6A6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822431"/>
            <a:ext cx="9144000" cy="2312893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sl-SI" dirty="0"/>
              <a:t>Kliknite za naslov prezentacije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A9D1C4AF-AD2F-47E4-BFE9-F12308A993B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5135324"/>
            <a:ext cx="9144000" cy="820271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dirty="0"/>
              <a:t>Kliknite za druge podatke: avtor, datum, …</a:t>
            </a:r>
          </a:p>
        </p:txBody>
      </p:sp>
      <p:pic>
        <p:nvPicPr>
          <p:cNvPr id="19" name="Slika 18">
            <a:extLst>
              <a:ext uri="{FF2B5EF4-FFF2-40B4-BE49-F238E27FC236}">
                <a16:creationId xmlns:a16="http://schemas.microsoft.com/office/drawing/2014/main" id="{5E32141C-C1EB-46BC-ADC4-A1023B9A4F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Slika 5" descr="Slika, ki vsebuje besede besedilo&#10;&#10;Opis je samodejno ustvarjen">
            <a:extLst>
              <a:ext uri="{FF2B5EF4-FFF2-40B4-BE49-F238E27FC236}">
                <a16:creationId xmlns:a16="http://schemas.microsoft.com/office/drawing/2014/main" id="{B857689C-8BB5-418B-A3DA-5D743D24D2D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29" y="93116"/>
            <a:ext cx="6432397" cy="1351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653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1487488" y="274638"/>
            <a:ext cx="1009491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dirty="0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1487488" y="1600203"/>
            <a:ext cx="1009491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dirty="0"/>
              <a:t>Uredite sloge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75FAC-5806-43E1-800E-7BB072ECE0BF}" type="datetime1">
              <a:rPr lang="sl-SI" smtClean="0"/>
              <a:t>27.2.2024</a:t>
            </a:fld>
            <a:endParaRPr lang="sl-SI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2739E7-7776-44EB-BAF9-D83C5903DAE9}" type="slidenum">
              <a:rPr lang="sl-SI" smtClean="0"/>
              <a:t>‹#›</a:t>
            </a:fld>
            <a:endParaRPr lang="sl-SI"/>
          </a:p>
        </p:txBody>
      </p:sp>
      <p:cxnSp>
        <p:nvCxnSpPr>
          <p:cNvPr id="8" name="Raven povezovalnik 7">
            <a:extLst>
              <a:ext uri="{FF2B5EF4-FFF2-40B4-BE49-F238E27FC236}">
                <a16:creationId xmlns:a16="http://schemas.microsoft.com/office/drawing/2014/main" id="{5F7A93D1-5554-4DE8-BD8E-0349514FAC5F}"/>
              </a:ext>
            </a:extLst>
          </p:cNvPr>
          <p:cNvCxnSpPr/>
          <p:nvPr userDrawn="1"/>
        </p:nvCxnSpPr>
        <p:spPr>
          <a:xfrm>
            <a:off x="0" y="1276350"/>
            <a:ext cx="12192000" cy="0"/>
          </a:xfrm>
          <a:prstGeom prst="line">
            <a:avLst/>
          </a:prstGeom>
          <a:ln w="889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Slika 9">
            <a:extLst>
              <a:ext uri="{FF2B5EF4-FFF2-40B4-BE49-F238E27FC236}">
                <a16:creationId xmlns:a16="http://schemas.microsoft.com/office/drawing/2014/main" id="{99EC3110-03DB-4952-85D9-E4B0A50F4B93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99341" y="257236"/>
            <a:ext cx="1288806" cy="84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258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8" r:id="rId2"/>
    <p:sldLayoutId id="2147483659" r:id="rId3"/>
    <p:sldLayoutId id="2147483660" r:id="rId4"/>
    <p:sldLayoutId id="2147483661" r:id="rId5"/>
    <p:sldLayoutId id="2147483655" r:id="rId6"/>
    <p:sldLayoutId id="2147483663" r:id="rId7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rgbClr val="005C28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885EFDC-DC94-4804-B9E1-0B594F73AD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1896" y="1722677"/>
            <a:ext cx="10675917" cy="2426403"/>
          </a:xfrm>
        </p:spPr>
        <p:txBody>
          <a:bodyPr>
            <a:normAutofit/>
          </a:bodyPr>
          <a:lstStyle/>
          <a:p>
            <a:pPr algn="ctr"/>
            <a:r>
              <a:rPr lang="sl-SI" sz="4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Letno poročilo za leto 2023 </a:t>
            </a:r>
            <a:br>
              <a:rPr lang="sl-SI" sz="4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sl-SI" sz="4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 predlog potrditve letnega poročila – zaključnega računa za leto 2023 </a:t>
            </a:r>
            <a:endParaRPr lang="sl-SI" sz="4000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826A0CE0-26FE-4326-A1C8-A5C259AA14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1896" y="5135324"/>
            <a:ext cx="10675916" cy="820271"/>
          </a:xfrm>
        </p:spPr>
        <p:txBody>
          <a:bodyPr>
            <a:normAutofit/>
          </a:bodyPr>
          <a:lstStyle/>
          <a:p>
            <a:pPr algn="ctr"/>
            <a:r>
              <a:rPr lang="sl-SI" dirty="0"/>
              <a:t>Upravni odbor ZZZS, 27. februar </a:t>
            </a:r>
            <a:r>
              <a:rPr lang="da-DK" dirty="0"/>
              <a:t>202</a:t>
            </a:r>
            <a:r>
              <a:rPr lang="sl-SI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4797969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številke diapozitiva 2">
            <a:extLst>
              <a:ext uri="{FF2B5EF4-FFF2-40B4-BE49-F238E27FC236}">
                <a16:creationId xmlns:a16="http://schemas.microsoft.com/office/drawing/2014/main" id="{A0919C55-B9CE-45B6-B683-10BB74F5D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5543" y="142841"/>
            <a:ext cx="1475316" cy="404663"/>
          </a:xfrm>
        </p:spPr>
        <p:txBody>
          <a:bodyPr/>
          <a:lstStyle/>
          <a:p>
            <a:fld id="{B62739E7-7776-44EB-BAF9-D83C5903DAE9}" type="slidenum">
              <a:rPr lang="sl-SI" smtClean="0"/>
              <a:pPr/>
              <a:t>10</a:t>
            </a:fld>
            <a:endParaRPr lang="sl-SI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297456F4-05BF-46DF-81F8-C021955609E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317625" y="550863"/>
            <a:ext cx="10874375" cy="646112"/>
          </a:xfrm>
        </p:spPr>
        <p:txBody>
          <a:bodyPr>
            <a:normAutofit fontScale="90000"/>
          </a:bodyPr>
          <a:lstStyle/>
          <a:p>
            <a:r>
              <a:rPr lang="sl-SI" dirty="0"/>
              <a:t>Splošni dogovor in pogodbe z izvajalci</a:t>
            </a:r>
            <a:endParaRPr lang="sl-SI" dirty="0">
              <a:solidFill>
                <a:srgbClr val="FF0000"/>
              </a:solidFill>
            </a:endParaRP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DF6B378E-15FA-26A1-8D57-14D534B9B9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520" y="1916832"/>
            <a:ext cx="7920880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539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številke diapozitiva 2">
            <a:extLst>
              <a:ext uri="{FF2B5EF4-FFF2-40B4-BE49-F238E27FC236}">
                <a16:creationId xmlns:a16="http://schemas.microsoft.com/office/drawing/2014/main" id="{A0919C55-B9CE-45B6-B683-10BB74F5D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5543" y="142841"/>
            <a:ext cx="1475316" cy="404663"/>
          </a:xfrm>
        </p:spPr>
        <p:txBody>
          <a:bodyPr/>
          <a:lstStyle/>
          <a:p>
            <a:fld id="{B62739E7-7776-44EB-BAF9-D83C5903DAE9}" type="slidenum">
              <a:rPr lang="sl-SI" smtClean="0"/>
              <a:pPr/>
              <a:t>11</a:t>
            </a:fld>
            <a:endParaRPr lang="sl-SI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297456F4-05BF-46DF-81F8-C021955609E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317625" y="550863"/>
            <a:ext cx="10874375" cy="646112"/>
          </a:xfrm>
        </p:spPr>
        <p:txBody>
          <a:bodyPr>
            <a:normAutofit fontScale="90000"/>
          </a:bodyPr>
          <a:lstStyle/>
          <a:p>
            <a:r>
              <a:rPr lang="sl-SI" dirty="0"/>
              <a:t>Splošni dogovor in pogodbe z izvajalci</a:t>
            </a:r>
            <a:endParaRPr lang="sl-SI" dirty="0">
              <a:solidFill>
                <a:srgbClr val="FF0000"/>
              </a:solidFill>
            </a:endParaRP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4A85A648-C153-D688-00BA-D2BE2BD9FF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512" y="2492896"/>
            <a:ext cx="8496944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8016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idx="4294967295"/>
          </p:nvPr>
        </p:nvSpPr>
        <p:spPr>
          <a:xfrm>
            <a:off x="1415480" y="547504"/>
            <a:ext cx="10745379" cy="646018"/>
          </a:xfrm>
        </p:spPr>
        <p:txBody>
          <a:bodyPr>
            <a:normAutofit fontScale="90000"/>
          </a:bodyPr>
          <a:lstStyle/>
          <a:p>
            <a:r>
              <a:rPr lang="sl-SI" dirty="0"/>
              <a:t>Splošni dogovor in pogodbe z izvajalci</a:t>
            </a:r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739E7-7776-44EB-BAF9-D83C5903DAE9}" type="slidenum">
              <a:rPr lang="sl-SI" smtClean="0"/>
              <a:pPr/>
              <a:t>12</a:t>
            </a:fld>
            <a:endParaRPr lang="sl-SI" dirty="0"/>
          </a:p>
        </p:txBody>
      </p:sp>
      <p:sp>
        <p:nvSpPr>
          <p:cNvPr id="9" name="PoljeZBesedilom 8">
            <a:extLst>
              <a:ext uri="{FF2B5EF4-FFF2-40B4-BE49-F238E27FC236}">
                <a16:creationId xmlns:a16="http://schemas.microsoft.com/office/drawing/2014/main" id="{41DB6EFD-013C-4A24-A580-C139088EC337}"/>
              </a:ext>
            </a:extLst>
          </p:cNvPr>
          <p:cNvSpPr txBox="1"/>
          <p:nvPr/>
        </p:nvSpPr>
        <p:spPr>
          <a:xfrm>
            <a:off x="6240015" y="1754076"/>
            <a:ext cx="5832647" cy="49244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9875" indent="-269875">
              <a:spcBef>
                <a:spcPts val="1200"/>
              </a:spcBef>
            </a:pPr>
            <a:r>
              <a:rPr lang="sl-SI" sz="2200" b="1" dirty="0"/>
              <a:t>Realizacija </a:t>
            </a:r>
            <a:r>
              <a:rPr lang="sl-SI" sz="2200" b="1" dirty="0" err="1"/>
              <a:t>prospektivnega</a:t>
            </a:r>
            <a:r>
              <a:rPr lang="sl-SI" sz="2200" b="1" dirty="0"/>
              <a:t> programa - primeri </a:t>
            </a:r>
            <a:br>
              <a:rPr lang="sl-SI" sz="2200" b="1" dirty="0"/>
            </a:br>
            <a:r>
              <a:rPr lang="sl-SI" sz="2200" b="1" dirty="0"/>
              <a:t>- </a:t>
            </a:r>
            <a:r>
              <a:rPr lang="sl-SI" sz="2200" dirty="0"/>
              <a:t>višja od plana za 2,77 %</a:t>
            </a:r>
          </a:p>
          <a:p>
            <a:pPr marL="269875" indent="-269875">
              <a:spcBef>
                <a:spcPts val="1200"/>
              </a:spcBef>
            </a:pPr>
            <a:r>
              <a:rPr lang="sl-SI" sz="2200" dirty="0"/>
              <a:t>Čakajoči nad dopustno čakalno dobo:</a:t>
            </a:r>
          </a:p>
          <a:p>
            <a:pPr marL="269875" indent="0">
              <a:spcBef>
                <a:spcPts val="600"/>
              </a:spcBef>
              <a:buNone/>
            </a:pPr>
            <a:r>
              <a:rPr lang="sl-SI" sz="2200" dirty="0"/>
              <a:t>1. 12.2020            56.029 oseb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sl-SI" sz="2200" dirty="0"/>
              <a:t>     1. 1. 2022             88.233 oseb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sl-SI" sz="2200" dirty="0"/>
              <a:t>     1. 1. 2023           117.358 oseb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sl-SI" sz="2200" dirty="0"/>
              <a:t>     1. 1. 2024           139.689 oseb</a:t>
            </a:r>
          </a:p>
          <a:p>
            <a:pPr>
              <a:spcBef>
                <a:spcPts val="1200"/>
              </a:spcBef>
            </a:pPr>
            <a:r>
              <a:rPr lang="sl-SI" sz="2200" dirty="0"/>
              <a:t>Za sistem </a:t>
            </a:r>
            <a:r>
              <a:rPr lang="sl-SI" sz="2200" dirty="0" err="1"/>
              <a:t>eNaročanja</a:t>
            </a:r>
            <a:r>
              <a:rPr lang="sl-SI" sz="2200" dirty="0"/>
              <a:t>, spremljanje in pripravo poročil o številu čakajočih in čakalnih dobah je pristojen in odgovoren NIJZ</a:t>
            </a:r>
          </a:p>
          <a:p>
            <a:pPr>
              <a:spcBef>
                <a:spcPts val="1200"/>
              </a:spcBef>
            </a:pPr>
            <a:r>
              <a:rPr lang="sl-SI" sz="2200" dirty="0"/>
              <a:t>Dopustne čakalne dobe presežene na številnih področjih</a:t>
            </a:r>
          </a:p>
        </p:txBody>
      </p:sp>
      <p:pic>
        <p:nvPicPr>
          <p:cNvPr id="12" name="Slika 11">
            <a:extLst>
              <a:ext uri="{FF2B5EF4-FFF2-40B4-BE49-F238E27FC236}">
                <a16:creationId xmlns:a16="http://schemas.microsoft.com/office/drawing/2014/main" id="{DC33AB26-DDFF-3108-9EEB-39FEA34689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579"/>
          <a:stretch/>
        </p:blipFill>
        <p:spPr>
          <a:xfrm>
            <a:off x="479377" y="1412777"/>
            <a:ext cx="5112567" cy="5369314"/>
          </a:xfrm>
          <a:prstGeom prst="rect">
            <a:avLst/>
          </a:prstGeom>
        </p:spPr>
      </p:pic>
      <p:sp>
        <p:nvSpPr>
          <p:cNvPr id="3" name="Naslov 1">
            <a:extLst>
              <a:ext uri="{FF2B5EF4-FFF2-40B4-BE49-F238E27FC236}">
                <a16:creationId xmlns:a16="http://schemas.microsoft.com/office/drawing/2014/main" id="{69006631-489E-949A-3847-43DE532E755C}"/>
              </a:ext>
            </a:extLst>
          </p:cNvPr>
          <p:cNvSpPr txBox="1">
            <a:spLocks/>
          </p:cNvSpPr>
          <p:nvPr/>
        </p:nvSpPr>
        <p:spPr>
          <a:xfrm>
            <a:off x="839415" y="1465326"/>
            <a:ext cx="4968553" cy="43204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05C2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1400" b="0" dirty="0">
                <a:solidFill>
                  <a:schemeClr val="tx1"/>
                </a:solidFill>
              </a:rPr>
              <a:t>Povprečna čakalna doba    </a:t>
            </a:r>
            <a:r>
              <a:rPr lang="sl-SI" sz="1400" dirty="0">
                <a:solidFill>
                  <a:schemeClr val="accent3">
                    <a:lumMod val="75000"/>
                  </a:schemeClr>
                </a:solidFill>
              </a:rPr>
              <a:t>1.1.23</a:t>
            </a:r>
            <a:r>
              <a:rPr lang="sl-SI" sz="1400" dirty="0">
                <a:solidFill>
                  <a:schemeClr val="tx1"/>
                </a:solidFill>
              </a:rPr>
              <a:t>       </a:t>
            </a:r>
            <a:r>
              <a:rPr lang="sl-SI" sz="1400" dirty="0">
                <a:solidFill>
                  <a:srgbClr val="C00000"/>
                </a:solidFill>
              </a:rPr>
              <a:t>1.1.24</a:t>
            </a:r>
            <a:r>
              <a:rPr lang="sl-SI" sz="1400" dirty="0">
                <a:solidFill>
                  <a:schemeClr val="tx1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4915392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idx="4294967295"/>
          </p:nvPr>
        </p:nvSpPr>
        <p:spPr>
          <a:xfrm>
            <a:off x="1394807" y="621127"/>
            <a:ext cx="10789477" cy="646018"/>
          </a:xfrm>
        </p:spPr>
        <p:txBody>
          <a:bodyPr>
            <a:noAutofit/>
          </a:bodyPr>
          <a:lstStyle/>
          <a:p>
            <a:r>
              <a:rPr lang="sl-SI" sz="3600" dirty="0"/>
              <a:t>Kontrolno nadzorne aktivnosti - zdravstveni programi</a:t>
            </a:r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739E7-7776-44EB-BAF9-D83C5903DAE9}" type="slidenum">
              <a:rPr lang="sl-SI" smtClean="0"/>
              <a:pPr/>
              <a:t>13</a:t>
            </a:fld>
            <a:endParaRPr lang="sl-SI" dirty="0"/>
          </a:p>
        </p:txBody>
      </p:sp>
      <p:sp>
        <p:nvSpPr>
          <p:cNvPr id="6" name="Ograda vsebine 2">
            <a:extLst>
              <a:ext uri="{FF2B5EF4-FFF2-40B4-BE49-F238E27FC236}">
                <a16:creationId xmlns:a16="http://schemas.microsoft.com/office/drawing/2014/main" id="{DB210377-C595-4CBE-BFDA-8416D6633735}"/>
              </a:ext>
            </a:extLst>
          </p:cNvPr>
          <p:cNvSpPr txBox="1">
            <a:spLocks/>
          </p:cNvSpPr>
          <p:nvPr/>
        </p:nvSpPr>
        <p:spPr>
          <a:xfrm>
            <a:off x="1487487" y="1340768"/>
            <a:ext cx="10297145" cy="55172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00"/>
              </a:spcBef>
              <a:buNone/>
            </a:pPr>
            <a:r>
              <a:rPr lang="sl-SI" sz="1600" b="1" dirty="0"/>
              <a:t>Namen: preventiva (halo efekt) in edukacija</a:t>
            </a:r>
          </a:p>
          <a:p>
            <a:pPr lvl="1">
              <a:spcBef>
                <a:spcPts val="200"/>
              </a:spcBef>
              <a:buFont typeface="Calibri" panose="020F0502020204030204" pitchFamily="34" charset="0"/>
              <a:buChar char="−"/>
            </a:pPr>
            <a:r>
              <a:rPr lang="sl-SI" sz="1600" dirty="0"/>
              <a:t>spoštovanje pravil obračuna zdravstvenih storitev in drugih pogodbenih določil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sl-SI" sz="1600" b="1" dirty="0"/>
              <a:t>Kontrolno nadzorne aktivnosti:</a:t>
            </a:r>
          </a:p>
          <a:p>
            <a:pPr lvl="1">
              <a:spcBef>
                <a:spcPts val="200"/>
              </a:spcBef>
              <a:buFont typeface="Calibri" panose="020F0502020204030204" pitchFamily="34" charset="0"/>
              <a:buChar char="−"/>
            </a:pPr>
            <a:r>
              <a:rPr lang="sl-SI" sz="1600" dirty="0"/>
              <a:t>število vseh obračunanih obravnav </a:t>
            </a:r>
            <a:r>
              <a:rPr lang="sl-SI" sz="1600" b="1" dirty="0"/>
              <a:t>presega 49 milijonov</a:t>
            </a:r>
            <a:endParaRPr lang="sl-SI" sz="1600" b="1" dirty="0">
              <a:solidFill>
                <a:srgbClr val="FF0000"/>
              </a:solidFill>
            </a:endParaRPr>
          </a:p>
          <a:p>
            <a:pPr lvl="1">
              <a:spcBef>
                <a:spcPts val="200"/>
              </a:spcBef>
              <a:buFont typeface="Calibri" panose="020F0502020204030204" pitchFamily="34" charset="0"/>
              <a:buChar char="−"/>
            </a:pPr>
            <a:r>
              <a:rPr lang="sl-SI" sz="1600" b="1" dirty="0"/>
              <a:t>več kot 800 samodejnih kontrol </a:t>
            </a:r>
            <a:r>
              <a:rPr lang="sl-SI" sz="1600" dirty="0"/>
              <a:t>ob prejemu obračunov</a:t>
            </a:r>
            <a:endParaRPr lang="sl-SI" sz="1600" dirty="0">
              <a:solidFill>
                <a:srgbClr val="FF0000"/>
              </a:solidFill>
            </a:endParaRPr>
          </a:p>
          <a:p>
            <a:pPr lvl="1">
              <a:spcBef>
                <a:spcPts val="200"/>
              </a:spcBef>
              <a:buFont typeface="Calibri" panose="020F0502020204030204" pitchFamily="34" charset="0"/>
              <a:buChar char="−"/>
            </a:pPr>
            <a:r>
              <a:rPr lang="sl-SI" sz="1600" dirty="0"/>
              <a:t>658 rednih in izrednih nadzorov </a:t>
            </a:r>
          </a:p>
          <a:p>
            <a:pPr lvl="1">
              <a:spcBef>
                <a:spcPts val="200"/>
              </a:spcBef>
              <a:buFont typeface="Calibri" panose="020F0502020204030204" pitchFamily="34" charset="0"/>
              <a:buChar char="−"/>
            </a:pPr>
            <a:r>
              <a:rPr lang="sl-SI" sz="1600" dirty="0"/>
              <a:t>271 analiz – osnova za nadzore pravilnosti obračuna storitev</a:t>
            </a:r>
          </a:p>
          <a:p>
            <a:pPr lvl="1">
              <a:spcBef>
                <a:spcPts val="200"/>
              </a:spcBef>
              <a:buFont typeface="Calibri" panose="020F0502020204030204" pitchFamily="34" charset="0"/>
              <a:buChar char="−"/>
            </a:pPr>
            <a:r>
              <a:rPr lang="sl-SI" sz="1600" dirty="0"/>
              <a:t>pregled zdravstvene dokumentacije za  več kot 14.500 oseb, 2,4 mio € ugotovljenih napak</a:t>
            </a:r>
          </a:p>
          <a:p>
            <a:pPr lvl="1">
              <a:spcBef>
                <a:spcPts val="200"/>
              </a:spcBef>
              <a:buFont typeface="Calibri" panose="020F0502020204030204" pitchFamily="34" charset="0"/>
              <a:buChar char="−"/>
            </a:pPr>
            <a:r>
              <a:rPr lang="sl-SI" sz="1600" dirty="0"/>
              <a:t>sprotne in naknadne kontrole – ciljane na podlagi analiz: za 240.000 obravnav, od tega zavrnjeno 13.328 v okviru sprotnih kontrol; opravljenih 24.553 naknadnih kontrol, od tega pri 21.460 ugotovljene napake in zahtevani popravki v vrednosti 3,35 mio €</a:t>
            </a:r>
          </a:p>
          <a:p>
            <a:pPr lvl="1">
              <a:spcBef>
                <a:spcPts val="200"/>
              </a:spcBef>
              <a:buFont typeface="Calibri" panose="020F0502020204030204" pitchFamily="34" charset="0"/>
              <a:buChar char="−"/>
            </a:pPr>
            <a:r>
              <a:rPr lang="sl-SI" sz="1600" b="1" u="sng" dirty="0"/>
              <a:t>100 % samodejna kontrola vseh prejetih obračunov ob prejemu</a:t>
            </a:r>
            <a:r>
              <a:rPr lang="sl-SI" sz="1600" b="1" dirty="0"/>
              <a:t>,</a:t>
            </a:r>
          </a:p>
          <a:p>
            <a:pPr lvl="1">
              <a:spcBef>
                <a:spcPts val="200"/>
              </a:spcBef>
              <a:buFont typeface="Calibri" panose="020F0502020204030204" pitchFamily="34" charset="0"/>
              <a:buChar char="−"/>
            </a:pPr>
            <a:r>
              <a:rPr lang="sl-SI" sz="1600" b="1" u="sng" dirty="0"/>
              <a:t>20 % kontrol dokumentov s sprotnimi in naknadnimi kontrolami</a:t>
            </a:r>
          </a:p>
          <a:p>
            <a:pPr lvl="1">
              <a:spcBef>
                <a:spcPts val="200"/>
              </a:spcBef>
              <a:buFont typeface="Calibri" panose="020F0502020204030204" pitchFamily="34" charset="0"/>
              <a:buChar char="−"/>
            </a:pPr>
            <a:r>
              <a:rPr lang="sl-SI" sz="1600" b="1" u="sng" dirty="0"/>
              <a:t>izvajanje ciljanih analiz (izhodišče za kontrole in nadzore) v vseh vrstah dejavnostih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sl-SI" sz="1600" dirty="0"/>
              <a:t>ZZZS kot prekrškovni organ: 47 predlogov,  v 9 primerih ugotovljeno, da ne gre za prekršek, ostali postopki v 2023 še niso zaključeni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sl-SI" sz="1600" b="1" dirty="0"/>
              <a:t>Predlogi za nadzor drugih inštitucij:</a:t>
            </a:r>
          </a:p>
          <a:p>
            <a:pPr lvl="1">
              <a:spcBef>
                <a:spcPts val="200"/>
              </a:spcBef>
              <a:buFont typeface="Calibri" panose="020F0502020204030204" pitchFamily="34" charset="0"/>
              <a:buChar char="−"/>
            </a:pPr>
            <a:r>
              <a:rPr lang="sl-SI" sz="1600" dirty="0"/>
              <a:t>MZ oz. Urad za nadzor, kakovost in investicije v zdravstvu (5 – še ni odgovora) </a:t>
            </a:r>
          </a:p>
          <a:p>
            <a:pPr lvl="1">
              <a:spcBef>
                <a:spcPts val="200"/>
              </a:spcBef>
              <a:buFont typeface="Calibri" panose="020F0502020204030204" pitchFamily="34" charset="0"/>
              <a:buChar char="−"/>
            </a:pPr>
            <a:r>
              <a:rPr lang="sl-SI" sz="1600" dirty="0"/>
              <a:t>ZZS (1 - niso ugotovili napak), ZFS (1 – še ni odgovora)</a:t>
            </a:r>
          </a:p>
          <a:p>
            <a:pPr lvl="1">
              <a:spcBef>
                <a:spcPts val="200"/>
              </a:spcBef>
              <a:buFont typeface="Calibri" panose="020F0502020204030204" pitchFamily="34" charset="0"/>
              <a:buChar char="−"/>
            </a:pPr>
            <a:r>
              <a:rPr lang="sl-SI" sz="1600" dirty="0"/>
              <a:t>ZIRS (1 – izrekli, da niso pristojni)</a:t>
            </a:r>
          </a:p>
        </p:txBody>
      </p:sp>
    </p:spTree>
    <p:extLst>
      <p:ext uri="{BB962C8B-B14F-4D97-AF65-F5344CB8AC3E}">
        <p14:creationId xmlns:p14="http://schemas.microsoft.com/office/powerpoint/2010/main" val="33319506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idx="4294967295"/>
          </p:nvPr>
        </p:nvSpPr>
        <p:spPr>
          <a:xfrm>
            <a:off x="1415480" y="547504"/>
            <a:ext cx="10513168" cy="646018"/>
          </a:xfrm>
        </p:spPr>
        <p:txBody>
          <a:bodyPr>
            <a:normAutofit fontScale="90000"/>
          </a:bodyPr>
          <a:lstStyle/>
          <a:p>
            <a:r>
              <a:rPr lang="sl-SI" dirty="0"/>
              <a:t>Zdravila</a:t>
            </a:r>
          </a:p>
        </p:txBody>
      </p:sp>
      <p:sp>
        <p:nvSpPr>
          <p:cNvPr id="6" name="Ograda vsebine 2">
            <a:extLst>
              <a:ext uri="{FF2B5EF4-FFF2-40B4-BE49-F238E27FC236}">
                <a16:creationId xmlns:a16="http://schemas.microsoft.com/office/drawing/2014/main" id="{3C7FAE55-39E5-4C50-A535-D86D68352527}"/>
              </a:ext>
            </a:extLst>
          </p:cNvPr>
          <p:cNvSpPr txBox="1">
            <a:spLocks/>
          </p:cNvSpPr>
          <p:nvPr/>
        </p:nvSpPr>
        <p:spPr>
          <a:xfrm>
            <a:off x="1415480" y="1340768"/>
            <a:ext cx="10369152" cy="55184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None/>
            </a:pPr>
            <a:r>
              <a:rPr lang="sl-SI" sz="1400" dirty="0"/>
              <a:t>       </a:t>
            </a:r>
            <a:endParaRPr lang="sl-SI" sz="2200" dirty="0"/>
          </a:p>
          <a:p>
            <a:pPr>
              <a:spcBef>
                <a:spcPts val="1200"/>
              </a:spcBef>
              <a:buFont typeface="Calibri" panose="020F0502020204030204" pitchFamily="34" charset="0"/>
              <a:buChar char="−"/>
            </a:pPr>
            <a:r>
              <a:rPr lang="sl-SI" sz="2200" dirty="0"/>
              <a:t>520,8 mio € zdravil in živil na RP (+ 13,3 %)</a:t>
            </a:r>
          </a:p>
          <a:p>
            <a:pPr>
              <a:spcBef>
                <a:spcPts val="1200"/>
              </a:spcBef>
              <a:buFont typeface="Calibri" panose="020F0502020204030204" pitchFamily="34" charset="0"/>
              <a:buChar char="−"/>
            </a:pPr>
            <a:r>
              <a:rPr lang="sl-SI" sz="2200" dirty="0"/>
              <a:t>163,7 mio € draga bolnišnična zdravila (+ 13,1 %)</a:t>
            </a:r>
          </a:p>
          <a:p>
            <a:pPr>
              <a:spcBef>
                <a:spcPts val="1200"/>
              </a:spcBef>
              <a:buFont typeface="Calibri" panose="020F0502020204030204" pitchFamily="34" charset="0"/>
              <a:buChar char="−"/>
            </a:pPr>
            <a:r>
              <a:rPr lang="sl-SI" sz="2200" dirty="0"/>
              <a:t>27,4 mio € ambulantna zdravila  (+ 3,9 %)</a:t>
            </a:r>
          </a:p>
          <a:p>
            <a:pPr>
              <a:spcBef>
                <a:spcPts val="1200"/>
              </a:spcBef>
              <a:buFont typeface="Calibri" panose="020F0502020204030204" pitchFamily="34" charset="0"/>
              <a:buChar char="−"/>
            </a:pPr>
            <a:r>
              <a:rPr lang="sl-SI" sz="2200" dirty="0"/>
              <a:t>79,7 mio € povračil iz naslova sklenjenih dogovorov (+27,1 %)</a:t>
            </a:r>
          </a:p>
          <a:p>
            <a:pPr>
              <a:spcBef>
                <a:spcPts val="1200"/>
              </a:spcBef>
              <a:buFont typeface="Calibri" panose="020F0502020204030204" pitchFamily="34" charset="0"/>
              <a:buChar char="−"/>
            </a:pPr>
            <a:r>
              <a:rPr lang="sl-SI" sz="2200" dirty="0"/>
              <a:t>ukrepi za obvladovanje stroškov za zdravila: </a:t>
            </a:r>
          </a:p>
          <a:p>
            <a:pPr marL="630238" lvl="1" indent="-273050">
              <a:buFont typeface="Arial" panose="020B0604020202020204" pitchFamily="34" charset="0"/>
              <a:buChar char="•"/>
            </a:pPr>
            <a:r>
              <a:rPr lang="sl-SI" sz="2200" dirty="0"/>
              <a:t>sklepanje krovnih dogovorov za originalna zdravila (19) in dogovorov za posamična zdravila (734)</a:t>
            </a:r>
            <a:endParaRPr lang="sl-SI" sz="2200" dirty="0">
              <a:solidFill>
                <a:srgbClr val="FF0000"/>
              </a:solidFill>
            </a:endParaRPr>
          </a:p>
          <a:p>
            <a:pPr marL="630238" lvl="1" indent="-273050">
              <a:buFont typeface="Arial" panose="020B0604020202020204" pitchFamily="34" charset="0"/>
              <a:buChar char="•"/>
            </a:pPr>
            <a:r>
              <a:rPr lang="sl-SI" sz="2200" dirty="0"/>
              <a:t>MZZ z NPV (8.142 skupin in 973 zdravil)</a:t>
            </a:r>
          </a:p>
          <a:p>
            <a:pPr marL="630238" lvl="1" indent="-273050">
              <a:buFont typeface="Arial" panose="020B0604020202020204" pitchFamily="34" charset="0"/>
              <a:buChar char="•"/>
            </a:pPr>
            <a:r>
              <a:rPr lang="sl-SI" sz="2200" dirty="0"/>
              <a:t>določanje terapevtskih skupin zdravil (17 skupin in 446 zdravil)</a:t>
            </a:r>
          </a:p>
          <a:p>
            <a:pPr marL="630238" lvl="1" indent="-273050">
              <a:buFont typeface="Arial" panose="020B0604020202020204" pitchFamily="34" charset="0"/>
              <a:buChar char="•"/>
            </a:pPr>
            <a:r>
              <a:rPr lang="sl-SI" sz="2200" dirty="0"/>
              <a:t>pogajanja, uvrščanje novih generičnih zdravil na listo</a:t>
            </a:r>
          </a:p>
          <a:p>
            <a:pPr marL="630238" lvl="1" indent="-273050">
              <a:buFont typeface="Arial" panose="020B0604020202020204" pitchFamily="34" charset="0"/>
              <a:buChar char="•"/>
            </a:pPr>
            <a:r>
              <a:rPr lang="sl-SI" sz="2200" dirty="0"/>
              <a:t>kazalniki kakovosti predpisovanja</a:t>
            </a:r>
          </a:p>
          <a:p>
            <a:pPr marL="630238" lvl="1" indent="-273050">
              <a:buFont typeface="Arial" panose="020B0604020202020204" pitchFamily="34" charset="0"/>
              <a:buChar char="•"/>
            </a:pPr>
            <a:endParaRPr lang="sl-SI" sz="1400" dirty="0"/>
          </a:p>
        </p:txBody>
      </p:sp>
    </p:spTree>
    <p:extLst>
      <p:ext uri="{BB962C8B-B14F-4D97-AF65-F5344CB8AC3E}">
        <p14:creationId xmlns:p14="http://schemas.microsoft.com/office/powerpoint/2010/main" val="7377061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1">
            <a:extLst>
              <a:ext uri="{FF2B5EF4-FFF2-40B4-BE49-F238E27FC236}">
                <a16:creationId xmlns:a16="http://schemas.microsoft.com/office/drawing/2014/main" id="{89D6392C-CE30-4261-ACDF-40370E8CECBA}"/>
              </a:ext>
            </a:extLst>
          </p:cNvPr>
          <p:cNvSpPr txBox="1">
            <a:spLocks/>
          </p:cNvSpPr>
          <p:nvPr/>
        </p:nvSpPr>
        <p:spPr>
          <a:xfrm>
            <a:off x="1487488" y="547504"/>
            <a:ext cx="12192000" cy="6460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05C2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dirty="0"/>
              <a:t>Medicinski pripomočki</a:t>
            </a:r>
          </a:p>
        </p:txBody>
      </p:sp>
      <p:sp>
        <p:nvSpPr>
          <p:cNvPr id="6" name="Ograda številke diapozitiva 3">
            <a:extLst>
              <a:ext uri="{FF2B5EF4-FFF2-40B4-BE49-F238E27FC236}">
                <a16:creationId xmlns:a16="http://schemas.microsoft.com/office/drawing/2014/main" id="{70CDB937-9BAB-4838-9DED-D563A9920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5543" y="142841"/>
            <a:ext cx="1475316" cy="404663"/>
          </a:xfrm>
        </p:spPr>
        <p:txBody>
          <a:bodyPr/>
          <a:lstStyle/>
          <a:p>
            <a:fld id="{B62739E7-7776-44EB-BAF9-D83C5903DAE9}" type="slidenum">
              <a:rPr lang="sl-SI" smtClean="0"/>
              <a:pPr/>
              <a:t>15</a:t>
            </a:fld>
            <a:endParaRPr lang="sl-SI" dirty="0"/>
          </a:p>
        </p:txBody>
      </p:sp>
      <p:sp>
        <p:nvSpPr>
          <p:cNvPr id="8" name="Ograda vsebine 2">
            <a:extLst>
              <a:ext uri="{FF2B5EF4-FFF2-40B4-BE49-F238E27FC236}">
                <a16:creationId xmlns:a16="http://schemas.microsoft.com/office/drawing/2014/main" id="{C505F588-66B9-4D45-AC5C-79B17B880AD2}"/>
              </a:ext>
            </a:extLst>
          </p:cNvPr>
          <p:cNvSpPr txBox="1">
            <a:spLocks/>
          </p:cNvSpPr>
          <p:nvPr/>
        </p:nvSpPr>
        <p:spPr>
          <a:xfrm>
            <a:off x="1487488" y="1598184"/>
            <a:ext cx="10009112" cy="47123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25000"/>
              </a:spcBef>
              <a:buNone/>
            </a:pPr>
            <a:r>
              <a:rPr lang="sl-SI" sz="2200" b="1" dirty="0"/>
              <a:t>sprememba Pravil OZZ </a:t>
            </a:r>
            <a:r>
              <a:rPr lang="sl-SI" sz="2200" dirty="0"/>
              <a:t>in </a:t>
            </a:r>
            <a:r>
              <a:rPr lang="sl-SI" sz="2200" b="1" dirty="0"/>
              <a:t>Sklepa o zdravstvenih stanjih – širitev pravic, lažje uveljavljanje pravic, zmanjšanje administrativnih bremen in </a:t>
            </a:r>
          </a:p>
          <a:p>
            <a:pPr marL="0" indent="0">
              <a:spcBef>
                <a:spcPct val="25000"/>
              </a:spcBef>
              <a:buNone/>
            </a:pPr>
            <a:r>
              <a:rPr lang="sl-SI" sz="2200" b="1" dirty="0"/>
              <a:t>Sklenitev novega Dogovora o preskrbi MP</a:t>
            </a:r>
            <a:endParaRPr lang="sl-SI" sz="2200" dirty="0"/>
          </a:p>
          <a:p>
            <a:pPr>
              <a:spcBef>
                <a:spcPct val="25000"/>
              </a:spcBef>
              <a:buFont typeface="Arial" panose="020B0604020202020204" pitchFamily="34" charset="0"/>
              <a:buChar char="−"/>
            </a:pPr>
            <a:r>
              <a:rPr lang="sl-SI" sz="2200" dirty="0"/>
              <a:t>vrednost izdanih MP v letu 2023 je bila 116,6 mio €, ↑ glede 2022 za 18,0 % </a:t>
            </a:r>
          </a:p>
          <a:p>
            <a:pPr>
              <a:spcBef>
                <a:spcPct val="25000"/>
              </a:spcBef>
              <a:buFont typeface="Arial" panose="020B0604020202020204" pitchFamily="34" charset="0"/>
              <a:buChar char="−"/>
            </a:pPr>
            <a:r>
              <a:rPr lang="sl-SI" sz="2200" dirty="0"/>
              <a:t>v 2023 je 300.594 oseb prejelo vsaj en MP, od tega 55 % starejših od 65 let</a:t>
            </a:r>
          </a:p>
          <a:p>
            <a:pPr>
              <a:spcBef>
                <a:spcPct val="25000"/>
              </a:spcBef>
              <a:buFont typeface="Arial" panose="020B0604020202020204" pitchFamily="34" charset="0"/>
              <a:buChar char="−"/>
            </a:pPr>
            <a:r>
              <a:rPr lang="sl-SI" sz="2200" dirty="0"/>
              <a:t>povprečen strošek/zavarovano osebo: 386,6 € (↑ glede 2022 za 14,6 %)</a:t>
            </a:r>
          </a:p>
          <a:p>
            <a:pPr>
              <a:spcBef>
                <a:spcPct val="25000"/>
              </a:spcBef>
              <a:buFont typeface="Arial" panose="020B0604020202020204" pitchFamily="34" charset="0"/>
              <a:buChar char="−"/>
            </a:pPr>
            <a:r>
              <a:rPr lang="sl-SI" sz="2200" dirty="0"/>
              <a:t>najpomembnejši delež v vseh stroških za MP v 2023 imajo MP za obvladovanje sladkorne bolezni (28,3 %), pri inkontinenci (22,2 %), za gibalno oviranost (11,7 %), za dihanje (10,2 %)</a:t>
            </a:r>
          </a:p>
          <a:p>
            <a:pPr>
              <a:spcBef>
                <a:spcPct val="25000"/>
              </a:spcBef>
              <a:buFont typeface="Arial" panose="020B0604020202020204" pitchFamily="34" charset="0"/>
              <a:buChar char="−"/>
            </a:pPr>
            <a:r>
              <a:rPr lang="sl-SI" sz="2200" dirty="0"/>
              <a:t>nadaljevanje trenda (počasne) rasti koriščenja obnovljive naročilnice </a:t>
            </a:r>
            <a:br>
              <a:rPr lang="sl-SI" sz="2200" dirty="0"/>
            </a:br>
            <a:r>
              <a:rPr lang="sl-SI" sz="2200" dirty="0"/>
              <a:t>(največ sladkorna: 33,2 %, inkontinenca: 24,4 %)</a:t>
            </a:r>
          </a:p>
          <a:p>
            <a:pPr>
              <a:spcBef>
                <a:spcPct val="25000"/>
              </a:spcBef>
              <a:buFont typeface="Arial" panose="020B0604020202020204" pitchFamily="34" charset="0"/>
              <a:buChar char="−"/>
            </a:pPr>
            <a:r>
              <a:rPr lang="sl-SI" sz="2200" dirty="0"/>
              <a:t>več nadzorov pri dobaviteljih (358)</a:t>
            </a:r>
          </a:p>
        </p:txBody>
      </p:sp>
    </p:spTree>
    <p:extLst>
      <p:ext uri="{BB962C8B-B14F-4D97-AF65-F5344CB8AC3E}">
        <p14:creationId xmlns:p14="http://schemas.microsoft.com/office/powerpoint/2010/main" val="21082853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1">
            <a:extLst>
              <a:ext uri="{FF2B5EF4-FFF2-40B4-BE49-F238E27FC236}">
                <a16:creationId xmlns:a16="http://schemas.microsoft.com/office/drawing/2014/main" id="{879A03BE-CB83-4D97-AF3C-AC07D08288B6}"/>
              </a:ext>
            </a:extLst>
          </p:cNvPr>
          <p:cNvSpPr txBox="1">
            <a:spLocks/>
          </p:cNvSpPr>
          <p:nvPr/>
        </p:nvSpPr>
        <p:spPr>
          <a:xfrm>
            <a:off x="1487488" y="585711"/>
            <a:ext cx="12192000" cy="6460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05C2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dirty="0"/>
              <a:t>Odločanje o pravicah</a:t>
            </a:r>
          </a:p>
        </p:txBody>
      </p:sp>
      <p:sp>
        <p:nvSpPr>
          <p:cNvPr id="7" name="Ograda številke diapozitiva 3">
            <a:extLst>
              <a:ext uri="{FF2B5EF4-FFF2-40B4-BE49-F238E27FC236}">
                <a16:creationId xmlns:a16="http://schemas.microsoft.com/office/drawing/2014/main" id="{830D294C-0ECB-46AC-B4F3-BA95F0361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5543" y="142841"/>
            <a:ext cx="1475316" cy="404663"/>
          </a:xfrm>
        </p:spPr>
        <p:txBody>
          <a:bodyPr/>
          <a:lstStyle/>
          <a:p>
            <a:fld id="{B62739E7-7776-44EB-BAF9-D83C5903DAE9}" type="slidenum">
              <a:rPr lang="sl-SI" smtClean="0"/>
              <a:pPr/>
              <a:t>16</a:t>
            </a:fld>
            <a:endParaRPr lang="sl-SI" dirty="0"/>
          </a:p>
        </p:txBody>
      </p:sp>
      <p:sp>
        <p:nvSpPr>
          <p:cNvPr id="8" name="Ograda vsebine 2">
            <a:extLst>
              <a:ext uri="{FF2B5EF4-FFF2-40B4-BE49-F238E27FC236}">
                <a16:creationId xmlns:a16="http://schemas.microsoft.com/office/drawing/2014/main" id="{74D2DDFA-8400-445D-BC2D-4B42B50CC79B}"/>
              </a:ext>
            </a:extLst>
          </p:cNvPr>
          <p:cNvSpPr txBox="1">
            <a:spLocks/>
          </p:cNvSpPr>
          <p:nvPr/>
        </p:nvSpPr>
        <p:spPr>
          <a:xfrm>
            <a:off x="1487488" y="1484783"/>
            <a:ext cx="10225135" cy="53635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alibri" panose="020F0502020204030204" pitchFamily="34" charset="0"/>
              <a:buChar char="−"/>
            </a:pPr>
            <a:r>
              <a:rPr lang="sl-SI" sz="2200" b="1" dirty="0"/>
              <a:t>sprememba Pravil OZZ </a:t>
            </a:r>
            <a:r>
              <a:rPr lang="sl-SI" sz="2200" dirty="0"/>
              <a:t>in podrejenih pravnih aktov </a:t>
            </a:r>
            <a:r>
              <a:rPr lang="sl-SI" sz="2200" b="1" dirty="0"/>
              <a:t>– lažje uveljavljanje pravic, administrativno razbremenjevanje</a:t>
            </a:r>
          </a:p>
          <a:p>
            <a:pPr>
              <a:buFont typeface="Calibri" panose="020F0502020204030204" pitchFamily="34" charset="0"/>
              <a:buChar char="−"/>
            </a:pPr>
            <a:r>
              <a:rPr lang="sl-SI" sz="2200" b="1" dirty="0"/>
              <a:t>novela ZZVZZ-T in interventni zakon</a:t>
            </a:r>
            <a:r>
              <a:rPr lang="sl-SI" sz="2200" dirty="0"/>
              <a:t>: popravki izvedbenih aktov, IT podpora, osveščanje, dokončen prehod na obvezne e-refundacije, podpora e-potrdilu za krvodajalstvo </a:t>
            </a:r>
          </a:p>
          <a:p>
            <a:pPr marL="0" indent="0">
              <a:buNone/>
            </a:pPr>
            <a:r>
              <a:rPr lang="sl-SI" sz="2200" b="1" dirty="0"/>
              <a:t>Območne enote: </a:t>
            </a:r>
            <a:r>
              <a:rPr lang="sl-SI" sz="2200" dirty="0"/>
              <a:t>3.571 odločb (v 2022: 2.927 odločb), 95,9 % v roku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l-SI" sz="2200" b="1" dirty="0"/>
              <a:t>Direkcija: </a:t>
            </a:r>
            <a:r>
              <a:rPr lang="sl-SI" sz="2200" dirty="0"/>
              <a:t>187 odločb (pritožb), 51,3 % v roku za MP, za ostale pravice: 95,4 % v roku</a:t>
            </a:r>
          </a:p>
          <a:p>
            <a:pPr marL="285750" indent="-285750">
              <a:buFont typeface="Arial" panose="020B0604020202020204" pitchFamily="34" charset="0"/>
              <a:buChar char="−"/>
            </a:pPr>
            <a:r>
              <a:rPr lang="sl-SI" sz="2200" b="1" dirty="0"/>
              <a:t>Imenovani zdravniki odločanje o delazmožnosti </a:t>
            </a:r>
            <a:r>
              <a:rPr lang="sl-SI" sz="2200" dirty="0"/>
              <a:t>(86 % v roku 8 dni):</a:t>
            </a:r>
          </a:p>
          <a:p>
            <a:pPr marL="704850" lvl="1" indent="-342900">
              <a:buFont typeface="Arial" panose="020B0604020202020204" pitchFamily="34" charset="0"/>
              <a:buChar char="•"/>
            </a:pPr>
            <a:r>
              <a:rPr lang="sl-SI" sz="2200" dirty="0"/>
              <a:t>370.533 vseh odločb (primerljivo kot 2022)</a:t>
            </a:r>
          </a:p>
          <a:p>
            <a:pPr marL="704850" lvl="1" indent="-342900">
              <a:buFont typeface="Arial" panose="020B0604020202020204" pitchFamily="34" charset="0"/>
              <a:buChar char="•"/>
            </a:pPr>
            <a:r>
              <a:rPr lang="sl-SI" sz="2200" dirty="0"/>
              <a:t>312.037 začasna nezmožnost za delo in </a:t>
            </a:r>
          </a:p>
          <a:p>
            <a:pPr marL="704850" lvl="1" indent="-342900">
              <a:buFont typeface="Arial" panose="020B0604020202020204" pitchFamily="34" charset="0"/>
              <a:buChar char="•"/>
            </a:pPr>
            <a:r>
              <a:rPr lang="sl-SI" sz="2200" dirty="0"/>
              <a:t>51.942 zdraviliško zdravljenje (12,4 % ↑ kot 2022)  </a:t>
            </a:r>
          </a:p>
          <a:p>
            <a:pPr marL="361950" lvl="1" indent="0">
              <a:buNone/>
            </a:pPr>
            <a:r>
              <a:rPr lang="sl-SI" sz="2200" dirty="0"/>
              <a:t>+ predlogi zobnoprotetične rehabilitacije (47.268)</a:t>
            </a:r>
          </a:p>
          <a:p>
            <a:pPr marL="285750" indent="-285750">
              <a:buFont typeface="Arial" panose="020B0604020202020204" pitchFamily="34" charset="0"/>
              <a:buChar char="−"/>
            </a:pPr>
            <a:r>
              <a:rPr lang="sl-SI" sz="2200" b="1" dirty="0"/>
              <a:t>Senat ZK   </a:t>
            </a:r>
            <a:r>
              <a:rPr lang="sl-SI" sz="2200" dirty="0"/>
              <a:t>(34,7 % v roku 8 dni):</a:t>
            </a:r>
          </a:p>
          <a:p>
            <a:pPr marL="704850" lvl="1" indent="-342900">
              <a:buFont typeface="Arial" panose="020B0604020202020204" pitchFamily="34" charset="0"/>
              <a:buChar char="•"/>
            </a:pPr>
            <a:r>
              <a:rPr lang="sl-SI" sz="2200" dirty="0"/>
              <a:t>8.956 odločb (20,9 % ↑ kot 2022) </a:t>
            </a:r>
          </a:p>
        </p:txBody>
      </p:sp>
    </p:spTree>
    <p:extLst>
      <p:ext uri="{BB962C8B-B14F-4D97-AF65-F5344CB8AC3E}">
        <p14:creationId xmlns:p14="http://schemas.microsoft.com/office/powerpoint/2010/main" val="14308083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1">
            <a:extLst>
              <a:ext uri="{FF2B5EF4-FFF2-40B4-BE49-F238E27FC236}">
                <a16:creationId xmlns:a16="http://schemas.microsoft.com/office/drawing/2014/main" id="{D6EFC23D-FA50-4855-B477-80D03FBF4635}"/>
              </a:ext>
            </a:extLst>
          </p:cNvPr>
          <p:cNvSpPr txBox="1">
            <a:spLocks/>
          </p:cNvSpPr>
          <p:nvPr/>
        </p:nvSpPr>
        <p:spPr>
          <a:xfrm>
            <a:off x="1415480" y="547504"/>
            <a:ext cx="10513168" cy="6460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05C2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dirty="0"/>
              <a:t>Nadomestila in nadzor nad BS</a:t>
            </a:r>
          </a:p>
        </p:txBody>
      </p:sp>
      <p:sp>
        <p:nvSpPr>
          <p:cNvPr id="7" name="Ograda številke diapozitiva 3">
            <a:extLst>
              <a:ext uri="{FF2B5EF4-FFF2-40B4-BE49-F238E27FC236}">
                <a16:creationId xmlns:a16="http://schemas.microsoft.com/office/drawing/2014/main" id="{139400EC-2244-4D78-B204-1A411A55D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5543" y="142841"/>
            <a:ext cx="1475316" cy="404663"/>
          </a:xfrm>
        </p:spPr>
        <p:txBody>
          <a:bodyPr/>
          <a:lstStyle/>
          <a:p>
            <a:fld id="{B62739E7-7776-44EB-BAF9-D83C5903DAE9}" type="slidenum">
              <a:rPr lang="sl-SI" smtClean="0"/>
              <a:pPr/>
              <a:t>17</a:t>
            </a:fld>
            <a:endParaRPr lang="sl-SI" dirty="0"/>
          </a:p>
        </p:txBody>
      </p:sp>
      <p:sp>
        <p:nvSpPr>
          <p:cNvPr id="8" name="Ograda vsebine 2">
            <a:extLst>
              <a:ext uri="{FF2B5EF4-FFF2-40B4-BE49-F238E27FC236}">
                <a16:creationId xmlns:a16="http://schemas.microsoft.com/office/drawing/2014/main" id="{7C9A0F18-C7B6-4172-86AF-8932AA0A1EE5}"/>
              </a:ext>
            </a:extLst>
          </p:cNvPr>
          <p:cNvSpPr txBox="1">
            <a:spLocks/>
          </p:cNvSpPr>
          <p:nvPr/>
        </p:nvSpPr>
        <p:spPr>
          <a:xfrm>
            <a:off x="1559496" y="1598184"/>
            <a:ext cx="10225136" cy="4927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15000"/>
              </a:spcBef>
              <a:buFont typeface="Arial" panose="020B0604020202020204" pitchFamily="34" charset="0"/>
              <a:buChar char="−"/>
            </a:pPr>
            <a:r>
              <a:rPr lang="sl-SI" sz="2000" dirty="0"/>
              <a:t>izgubljenih skupno </a:t>
            </a:r>
            <a:r>
              <a:rPr lang="sl-SI" sz="2000" b="1" dirty="0"/>
              <a:t>15,3 mio </a:t>
            </a:r>
            <a:r>
              <a:rPr lang="sl-SI" sz="2000" dirty="0"/>
              <a:t>delovnih dni (11,8 % manj kot 2022, 22,4 % več kot 2019)</a:t>
            </a:r>
          </a:p>
          <a:p>
            <a:pPr>
              <a:spcBef>
                <a:spcPct val="15000"/>
              </a:spcBef>
              <a:buFont typeface="Arial" panose="020B0604020202020204" pitchFamily="34" charset="0"/>
              <a:buChar char="−"/>
            </a:pPr>
            <a:r>
              <a:rPr lang="sl-SI" sz="2000" dirty="0"/>
              <a:t>skupni % izgubljenih dni </a:t>
            </a:r>
            <a:r>
              <a:rPr lang="sl-SI" sz="2000" b="1" dirty="0"/>
              <a:t>5,9 %</a:t>
            </a:r>
            <a:r>
              <a:rPr lang="sl-SI" sz="2000" dirty="0"/>
              <a:t> (6,1 % v 2022, 4,6 % v 2019)</a:t>
            </a:r>
          </a:p>
          <a:p>
            <a:pPr>
              <a:spcBef>
                <a:spcPct val="15000"/>
              </a:spcBef>
              <a:buFont typeface="Arial" panose="020B0604020202020204" pitchFamily="34" charset="0"/>
              <a:buChar char="−"/>
            </a:pPr>
            <a:r>
              <a:rPr lang="sl-SI" sz="2000" dirty="0"/>
              <a:t>izgubljeni dnevi: v breme ZZZS </a:t>
            </a:r>
            <a:r>
              <a:rPr lang="sl-SI" sz="2000" b="1" dirty="0"/>
              <a:t>3,2 %, </a:t>
            </a:r>
            <a:r>
              <a:rPr lang="sl-SI" sz="2000" dirty="0"/>
              <a:t>(v 2022 3,8 %) in v breme delodajalcev </a:t>
            </a:r>
            <a:r>
              <a:rPr lang="sl-SI" sz="2000" b="1" dirty="0"/>
              <a:t>2,7 %, </a:t>
            </a:r>
            <a:r>
              <a:rPr lang="sl-SI" sz="2000" dirty="0"/>
              <a:t>(v 2022 2,3 %)</a:t>
            </a:r>
          </a:p>
          <a:p>
            <a:pPr>
              <a:spcBef>
                <a:spcPct val="15000"/>
              </a:spcBef>
              <a:buFont typeface="Arial" panose="020B0604020202020204" pitchFamily="34" charset="0"/>
              <a:buChar char="−"/>
            </a:pPr>
            <a:r>
              <a:rPr lang="sl-SI" sz="2000" dirty="0"/>
              <a:t>stroški: </a:t>
            </a:r>
            <a:r>
              <a:rPr lang="sl-SI" sz="2000" b="1" dirty="0"/>
              <a:t>609 mio € </a:t>
            </a:r>
            <a:r>
              <a:rPr lang="sl-SI" sz="2000" dirty="0"/>
              <a:t>(v letu 2022: 691 mio €) :</a:t>
            </a:r>
          </a:p>
          <a:p>
            <a:pPr marL="803275">
              <a:spcBef>
                <a:spcPct val="15000"/>
              </a:spcBef>
            </a:pPr>
            <a:r>
              <a:rPr lang="sl-SI" sz="2000" dirty="0"/>
              <a:t>7,7 % rast  povprečnega zneska nadomestila na uro za razlog bolezen</a:t>
            </a:r>
          </a:p>
          <a:p>
            <a:pPr marL="803275">
              <a:spcBef>
                <a:spcPct val="15000"/>
              </a:spcBef>
            </a:pPr>
            <a:r>
              <a:rPr lang="sl-SI" sz="2000" dirty="0"/>
              <a:t>33.836 </a:t>
            </a:r>
            <a:r>
              <a:rPr lang="sl-SI" sz="2000" dirty="0" err="1"/>
              <a:t>staležnikov</a:t>
            </a:r>
            <a:r>
              <a:rPr lang="sl-SI" sz="2000" dirty="0"/>
              <a:t> v breme OZZ (2022: 33.096; ↑ 2,2 %)</a:t>
            </a:r>
          </a:p>
          <a:p>
            <a:pPr>
              <a:spcBef>
                <a:spcPct val="25000"/>
              </a:spcBef>
              <a:buFont typeface="Arial" panose="020B0604020202020204" pitchFamily="34" charset="0"/>
              <a:buChar char="−"/>
            </a:pPr>
            <a:r>
              <a:rPr lang="sl-SI" sz="2000" dirty="0"/>
              <a:t>4.466 nadzorov – ciljano (↑16 % preseganje plana)</a:t>
            </a:r>
          </a:p>
          <a:p>
            <a:pPr>
              <a:spcBef>
                <a:spcPct val="25000"/>
              </a:spcBef>
              <a:buFont typeface="Arial" panose="020B0604020202020204" pitchFamily="34" charset="0"/>
              <a:buChar char="−"/>
            </a:pPr>
            <a:r>
              <a:rPr lang="sl-SI" sz="2000" dirty="0"/>
              <a:t>najpogosteje pri delavcih in samozaposlenih </a:t>
            </a:r>
          </a:p>
          <a:p>
            <a:pPr>
              <a:spcBef>
                <a:spcPct val="25000"/>
              </a:spcBef>
              <a:buFont typeface="Arial" panose="020B0604020202020204" pitchFamily="34" charset="0"/>
              <a:buChar char="−"/>
            </a:pPr>
            <a:r>
              <a:rPr lang="sl-SI" sz="2000" dirty="0"/>
              <a:t>delež kršitev glede na opravljene nadzore: 5,6 % (5,9 % v 2022) - najvišji delež kršitev pri samozaposlenih (10,4 %) </a:t>
            </a:r>
          </a:p>
          <a:p>
            <a:pPr>
              <a:spcBef>
                <a:spcPct val="25000"/>
              </a:spcBef>
              <a:buFont typeface="Arial" panose="020B0604020202020204" pitchFamily="34" charset="0"/>
              <a:buChar char="−"/>
            </a:pPr>
            <a:r>
              <a:rPr lang="sl-SI" sz="2000" dirty="0"/>
              <a:t>249 ugotovljenih kršitev, neposredni učinek: 136 zaključenih BS, 44 ugotovitev zmožnosti za delo za KDČ, 5 odločb o odvzemu nadomestila</a:t>
            </a:r>
          </a:p>
          <a:p>
            <a:pPr marL="460375" indent="0">
              <a:spcBef>
                <a:spcPct val="15000"/>
              </a:spcBef>
              <a:buNone/>
            </a:pPr>
            <a:endParaRPr lang="sl-SI" sz="2200" dirty="0"/>
          </a:p>
        </p:txBody>
      </p:sp>
    </p:spTree>
    <p:extLst>
      <p:ext uri="{BB962C8B-B14F-4D97-AF65-F5344CB8AC3E}">
        <p14:creationId xmlns:p14="http://schemas.microsoft.com/office/powerpoint/2010/main" val="15972096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slov 1">
            <a:extLst>
              <a:ext uri="{FF2B5EF4-FFF2-40B4-BE49-F238E27FC236}">
                <a16:creationId xmlns:a16="http://schemas.microsoft.com/office/drawing/2014/main" id="{258E4B17-4D96-4DBD-8F6E-8EDECD8EB100}"/>
              </a:ext>
            </a:extLst>
          </p:cNvPr>
          <p:cNvSpPr txBox="1">
            <a:spLocks/>
          </p:cNvSpPr>
          <p:nvPr/>
        </p:nvSpPr>
        <p:spPr>
          <a:xfrm>
            <a:off x="1477978" y="478726"/>
            <a:ext cx="10306654" cy="6460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05C2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dirty="0">
                <a:latin typeface="+mn-lt"/>
              </a:rPr>
              <a:t>Finančni izid poslovanja</a:t>
            </a:r>
          </a:p>
        </p:txBody>
      </p:sp>
      <p:sp>
        <p:nvSpPr>
          <p:cNvPr id="15" name="Ograda številke diapozitiva 3">
            <a:extLst>
              <a:ext uri="{FF2B5EF4-FFF2-40B4-BE49-F238E27FC236}">
                <a16:creationId xmlns:a16="http://schemas.microsoft.com/office/drawing/2014/main" id="{37A4D500-544A-4E44-A891-BF0CA60A2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5543" y="142841"/>
            <a:ext cx="1475316" cy="404663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2739E7-7776-44EB-BAF9-D83C5903DAE9}" type="slidenum">
              <a:rPr kumimoji="0" lang="sl-SI" sz="20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sl-SI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grada vsebine 2">
            <a:extLst>
              <a:ext uri="{FF2B5EF4-FFF2-40B4-BE49-F238E27FC236}">
                <a16:creationId xmlns:a16="http://schemas.microsoft.com/office/drawing/2014/main" id="{D775C384-7E4B-4CC9-B8CE-4914A956C6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1503" y="1460628"/>
            <a:ext cx="9036499" cy="4918646"/>
          </a:xfrm>
        </p:spPr>
        <p:txBody>
          <a:bodyPr>
            <a:normAutofit/>
          </a:bodyPr>
          <a:lstStyle/>
          <a:p>
            <a:pPr>
              <a:buFont typeface="Calibri" panose="020F0502020204030204" pitchFamily="34" charset="0"/>
              <a:buChar char="−"/>
            </a:pPr>
            <a:r>
              <a:rPr lang="pl-PL" sz="2200" dirty="0"/>
              <a:t>že vrsto let spremenjene razmere poslovanja s finančnimi učinki – sprememba Odloka, rebalans FN  (Aneks 1 k SD, Uredba, dogovori o plačah, zakonodaja)</a:t>
            </a:r>
          </a:p>
          <a:p>
            <a:pPr>
              <a:buFont typeface="Calibri" panose="020F0502020204030204" pitchFamily="34" charset="0"/>
              <a:buChar char="−"/>
            </a:pPr>
            <a:r>
              <a:rPr lang="sl-SI" sz="2200" b="1" dirty="0"/>
              <a:t>poravnane vse obveznosti do izvajalcev</a:t>
            </a:r>
          </a:p>
          <a:p>
            <a:pPr>
              <a:buFont typeface="Calibri" panose="020F0502020204030204" pitchFamily="34" charset="0"/>
              <a:buChar char="−"/>
            </a:pPr>
            <a:r>
              <a:rPr lang="sl-SI" sz="2200" dirty="0"/>
              <a:t>realiziran primanjkljaj v višini 76,3 mio €, kritje iz lastnih virov</a:t>
            </a:r>
          </a:p>
          <a:p>
            <a:pPr>
              <a:buFont typeface="Calibri" panose="020F0502020204030204" pitchFamily="34" charset="0"/>
              <a:buChar char="−"/>
            </a:pPr>
            <a:r>
              <a:rPr lang="sl-SI" sz="2200" dirty="0"/>
              <a:t>tretje leto zapored financiranje tudi s transferom iz državnega proračuna v višini 304,4 mio € za nadomestila plač nad ravnijo leta 2019, delno kritje stroškov covid-19, preseganja programa zdravstvenih storitev (le za eno leto, brez proračunske varovalke), dodatno socialno ogroženi in vzpostavitev DO</a:t>
            </a:r>
          </a:p>
          <a:p>
            <a:pPr>
              <a:buFont typeface="Calibri" panose="020F0502020204030204" pitchFamily="34" charset="0"/>
              <a:buChar char="−"/>
            </a:pPr>
            <a:r>
              <a:rPr lang="sl-SI" sz="2200" dirty="0"/>
              <a:t>izpolnjena obveza iz Programa stabilnosti Vlade RS in Zakona o fiskalnem pravilu – poslovanje brez zadolžitve</a:t>
            </a:r>
          </a:p>
          <a:p>
            <a:pPr marL="0" indent="0">
              <a:buNone/>
            </a:pPr>
            <a:endParaRPr lang="sl-SI" sz="2200" dirty="0"/>
          </a:p>
        </p:txBody>
      </p:sp>
    </p:spTree>
    <p:extLst>
      <p:ext uri="{BB962C8B-B14F-4D97-AF65-F5344CB8AC3E}">
        <p14:creationId xmlns:p14="http://schemas.microsoft.com/office/powerpoint/2010/main" val="1073550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Naslov 1">
            <a:extLst>
              <a:ext uri="{FF2B5EF4-FFF2-40B4-BE49-F238E27FC236}">
                <a16:creationId xmlns:a16="http://schemas.microsoft.com/office/drawing/2014/main" id="{EC33FAEA-272B-4A6C-89EC-88A61C120BCD}"/>
              </a:ext>
            </a:extLst>
          </p:cNvPr>
          <p:cNvSpPr txBox="1">
            <a:spLocks/>
          </p:cNvSpPr>
          <p:nvPr/>
        </p:nvSpPr>
        <p:spPr>
          <a:xfrm>
            <a:off x="1477978" y="478726"/>
            <a:ext cx="10306654" cy="6460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05C2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dirty="0">
                <a:latin typeface="+mn-lt"/>
              </a:rPr>
              <a:t>Porast odhodkov 2019 – 2023</a:t>
            </a:r>
          </a:p>
        </p:txBody>
      </p:sp>
      <p:sp>
        <p:nvSpPr>
          <p:cNvPr id="20" name="Ograda številke diapozitiva 3">
            <a:extLst>
              <a:ext uri="{FF2B5EF4-FFF2-40B4-BE49-F238E27FC236}">
                <a16:creationId xmlns:a16="http://schemas.microsoft.com/office/drawing/2014/main" id="{8E7C4AAC-0FA4-4A60-BC5B-EBE471512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5543" y="142841"/>
            <a:ext cx="1475316" cy="404663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2739E7-7776-44EB-BAF9-D83C5903DAE9}" type="slidenum">
              <a:rPr kumimoji="0" lang="sl-SI" sz="20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sl-SI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21" name="Označba mesta vsebine 4">
            <a:extLst>
              <a:ext uri="{FF2B5EF4-FFF2-40B4-BE49-F238E27FC236}">
                <a16:creationId xmlns:a16="http://schemas.microsoft.com/office/drawing/2014/main" id="{7EEF208C-3774-4A05-B6A4-361A01BC891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55440" y="1460501"/>
          <a:ext cx="5040560" cy="26910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3" name="Grafikon 22">
            <a:extLst>
              <a:ext uri="{FF2B5EF4-FFF2-40B4-BE49-F238E27FC236}">
                <a16:creationId xmlns:a16="http://schemas.microsoft.com/office/drawing/2014/main" id="{1B2A284F-E891-452F-B7B1-CA0701CCEDB5}"/>
              </a:ext>
            </a:extLst>
          </p:cNvPr>
          <p:cNvGraphicFramePr>
            <a:graphicFrameLocks/>
          </p:cNvGraphicFramePr>
          <p:nvPr/>
        </p:nvGraphicFramePr>
        <p:xfrm>
          <a:off x="6096000" y="1790700"/>
          <a:ext cx="6010271" cy="4905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" name="Grafikon 1">
            <a:extLst>
              <a:ext uri="{FF2B5EF4-FFF2-40B4-BE49-F238E27FC236}">
                <a16:creationId xmlns:a16="http://schemas.microsoft.com/office/drawing/2014/main" id="{9B98CEAD-C770-43D6-90FA-9D787940B613}"/>
              </a:ext>
            </a:extLst>
          </p:cNvPr>
          <p:cNvGraphicFramePr>
            <a:graphicFrameLocks/>
          </p:cNvGraphicFramePr>
          <p:nvPr/>
        </p:nvGraphicFramePr>
        <p:xfrm>
          <a:off x="767408" y="1334882"/>
          <a:ext cx="5328592" cy="26965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" name="Grafikon 2">
            <a:extLst>
              <a:ext uri="{FF2B5EF4-FFF2-40B4-BE49-F238E27FC236}">
                <a16:creationId xmlns:a16="http://schemas.microsoft.com/office/drawing/2014/main" id="{3F87CE35-0E36-422D-9013-1591C900DA3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5785619"/>
              </p:ext>
            </p:extLst>
          </p:nvPr>
        </p:nvGraphicFramePr>
        <p:xfrm>
          <a:off x="392144" y="3740005"/>
          <a:ext cx="6367153" cy="29560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4" name="Grafikon 3">
            <a:extLst>
              <a:ext uri="{FF2B5EF4-FFF2-40B4-BE49-F238E27FC236}">
                <a16:creationId xmlns:a16="http://schemas.microsoft.com/office/drawing/2014/main" id="{815D4CB8-8239-4A18-9AB0-75F129619CD4}"/>
              </a:ext>
            </a:extLst>
          </p:cNvPr>
          <p:cNvGraphicFramePr>
            <a:graphicFrameLocks/>
          </p:cNvGraphicFramePr>
          <p:nvPr/>
        </p:nvGraphicFramePr>
        <p:xfrm>
          <a:off x="6372122" y="1334882"/>
          <a:ext cx="5788737" cy="55231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940152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487488" y="1484783"/>
            <a:ext cx="10441160" cy="5256581"/>
          </a:xfrm>
        </p:spPr>
        <p:txBody>
          <a:bodyPr>
            <a:no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−"/>
            </a:pPr>
            <a:r>
              <a:rPr lang="sl-SI" sz="2200" dirty="0"/>
              <a:t>negotove razmere v širšem okolju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−"/>
            </a:pPr>
            <a:r>
              <a:rPr lang="sl-SI" sz="2200" dirty="0"/>
              <a:t>številne sistemske zakonodajne spremembe, tudi ukinitev dopolnilnega zavarovanja, z velikim vplivom na poslovanje ZZZS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−"/>
            </a:pPr>
            <a:r>
              <a:rPr lang="sl-SI" sz="2200" dirty="0"/>
              <a:t>finančni zaključek leta izravnan (koriščenje preteklih rezerv)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−"/>
            </a:pPr>
            <a:r>
              <a:rPr lang="sl-SI" sz="2200" dirty="0"/>
              <a:t>redno poravnavanje obveznosti izvajalcev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−"/>
            </a:pPr>
            <a:r>
              <a:rPr lang="sl-SI" sz="2200" dirty="0"/>
              <a:t>velik del storitev plačan količinsko</a:t>
            </a:r>
            <a:r>
              <a:rPr lang="sl-SI" sz="2200" dirty="0">
                <a:solidFill>
                  <a:srgbClr val="FF0000"/>
                </a:solidFill>
              </a:rPr>
              <a:t> </a:t>
            </a:r>
            <a:r>
              <a:rPr lang="sl-SI" sz="2200" dirty="0"/>
              <a:t>brez omejitev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−"/>
            </a:pPr>
            <a:r>
              <a:rPr lang="sl-SI" sz="2200" dirty="0"/>
              <a:t>zmanjševanje administrativnih bremen izvajalcev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−"/>
            </a:pPr>
            <a:r>
              <a:rPr lang="sl-SI" sz="2200" dirty="0"/>
              <a:t>dopolnjevanje podatkovnega portala, tudi s podatki o opravljenih obravnavah po zdravniku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−"/>
            </a:pPr>
            <a:r>
              <a:rPr lang="sl-SI" sz="2200" dirty="0"/>
              <a:t>doseženi popusti za zdravila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−"/>
            </a:pPr>
            <a:r>
              <a:rPr lang="sl-SI" sz="2200" dirty="0"/>
              <a:t>digitalizacija internih postopkov in sodelovanjem v širšem okolju</a:t>
            </a:r>
          </a:p>
          <a:p>
            <a:pPr marL="342900" indent="-342900">
              <a:spcBef>
                <a:spcPts val="600"/>
              </a:spcBef>
              <a:buFontTx/>
              <a:buChar char="−"/>
            </a:pPr>
            <a:r>
              <a:rPr lang="sl-SI" sz="2200" dirty="0"/>
              <a:t>dobro sodelovanje z organi upravljanja</a:t>
            </a:r>
            <a:endParaRPr lang="sl-SI" sz="2200" dirty="0">
              <a:solidFill>
                <a:srgbClr val="FF0000"/>
              </a:solidFill>
            </a:endParaRPr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739E7-7776-44EB-BAF9-D83C5903DAE9}" type="slidenum">
              <a:rPr lang="sl-SI" smtClean="0"/>
              <a:pPr/>
              <a:t>2</a:t>
            </a:fld>
            <a:endParaRPr lang="sl-SI" dirty="0"/>
          </a:p>
        </p:txBody>
      </p:sp>
      <p:sp>
        <p:nvSpPr>
          <p:cNvPr id="5" name="Naslov 1">
            <a:extLst>
              <a:ext uri="{FF2B5EF4-FFF2-40B4-BE49-F238E27FC236}">
                <a16:creationId xmlns:a16="http://schemas.microsoft.com/office/drawing/2014/main" id="{A54158E6-33B2-4D86-961A-57736C151E69}"/>
              </a:ext>
            </a:extLst>
          </p:cNvPr>
          <p:cNvSpPr txBox="1">
            <a:spLocks/>
          </p:cNvSpPr>
          <p:nvPr/>
        </p:nvSpPr>
        <p:spPr>
          <a:xfrm>
            <a:off x="1487488" y="521298"/>
            <a:ext cx="9866312" cy="75169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05C2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4000" dirty="0"/>
              <a:t>Značilnosti poslovanja v letu 2023</a:t>
            </a:r>
          </a:p>
        </p:txBody>
      </p:sp>
    </p:spTree>
    <p:extLst>
      <p:ext uri="{BB962C8B-B14F-4D97-AF65-F5344CB8AC3E}">
        <p14:creationId xmlns:p14="http://schemas.microsoft.com/office/powerpoint/2010/main" val="7131556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1">
            <a:extLst>
              <a:ext uri="{FF2B5EF4-FFF2-40B4-BE49-F238E27FC236}">
                <a16:creationId xmlns:a16="http://schemas.microsoft.com/office/drawing/2014/main" id="{5EA01F15-8DF0-42F7-97DA-91F88BC40625}"/>
              </a:ext>
            </a:extLst>
          </p:cNvPr>
          <p:cNvSpPr txBox="1">
            <a:spLocks/>
          </p:cNvSpPr>
          <p:nvPr/>
        </p:nvSpPr>
        <p:spPr>
          <a:xfrm>
            <a:off x="1484019" y="447455"/>
            <a:ext cx="10372621" cy="6460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05C2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dirty="0"/>
              <a:t>Prihodki </a:t>
            </a:r>
            <a:endParaRPr lang="sl-SI" dirty="0">
              <a:solidFill>
                <a:srgbClr val="FF0000"/>
              </a:solidFill>
            </a:endParaRPr>
          </a:p>
        </p:txBody>
      </p:sp>
      <p:sp>
        <p:nvSpPr>
          <p:cNvPr id="9" name="Ograda številke diapozitiva 3">
            <a:extLst>
              <a:ext uri="{FF2B5EF4-FFF2-40B4-BE49-F238E27FC236}">
                <a16:creationId xmlns:a16="http://schemas.microsoft.com/office/drawing/2014/main" id="{2F36CDB4-95D5-4294-9476-6654D2B95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5543" y="142841"/>
            <a:ext cx="1475316" cy="404663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2739E7-7776-44EB-BAF9-D83C5903DAE9}" type="slidenum">
              <a:rPr kumimoji="0" lang="sl-SI" sz="20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sl-SI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grada vsebine 2">
            <a:extLst>
              <a:ext uri="{FF2B5EF4-FFF2-40B4-BE49-F238E27FC236}">
                <a16:creationId xmlns:a16="http://schemas.microsoft.com/office/drawing/2014/main" id="{37FEA509-01F1-4AF2-9407-FADF570BA4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440" y="1484784"/>
            <a:ext cx="10081120" cy="4896544"/>
          </a:xfrm>
        </p:spPr>
        <p:txBody>
          <a:bodyPr>
            <a:normAutofit/>
          </a:bodyPr>
          <a:lstStyle/>
          <a:p>
            <a:pPr marL="0" indent="0">
              <a:lnSpc>
                <a:spcPct val="85000"/>
              </a:lnSpc>
              <a:buNone/>
            </a:pPr>
            <a:r>
              <a:rPr lang="sl-SI" sz="2200" b="1" dirty="0"/>
              <a:t>4.318 mio € (9,6</a:t>
            </a:r>
            <a:r>
              <a:rPr lang="it-IT" sz="2200" b="1" dirty="0"/>
              <a:t> % ali </a:t>
            </a:r>
            <a:r>
              <a:rPr lang="sl-SI" sz="2200" b="1" dirty="0"/>
              <a:t>377,5</a:t>
            </a:r>
            <a:r>
              <a:rPr lang="it-IT" sz="2200" b="1" dirty="0"/>
              <a:t> mio €</a:t>
            </a:r>
            <a:r>
              <a:rPr lang="sl-SI" sz="2200" b="1" dirty="0"/>
              <a:t> več kot 2022)</a:t>
            </a:r>
          </a:p>
          <a:p>
            <a:pPr marL="342900" indent="-342900">
              <a:lnSpc>
                <a:spcPct val="85000"/>
              </a:lnSpc>
              <a:buFont typeface="Arial" panose="020B0604020202020204" pitchFamily="34" charset="0"/>
              <a:buChar char="−"/>
            </a:pPr>
            <a:r>
              <a:rPr lang="sl-SI" sz="2200" dirty="0"/>
              <a:t>58,3 mio € pod načrtovanimi – prih. od prispevkov (+7,6 mio €), iz državnega proračuna (-68 mio €), po mednarodnih sporazumih (-3,2 mio €), nekateri drugi prihodki večji (+5,3 mio €)</a:t>
            </a:r>
            <a:endParaRPr lang="sl-SI" sz="2200" dirty="0">
              <a:solidFill>
                <a:srgbClr val="FF0000"/>
              </a:solidFill>
            </a:endParaRPr>
          </a:p>
          <a:p>
            <a:pPr marL="342900" indent="-342900">
              <a:lnSpc>
                <a:spcPct val="85000"/>
              </a:lnSpc>
              <a:buFont typeface="Arial" panose="020B0604020202020204" pitchFamily="34" charset="0"/>
              <a:buChar char="−"/>
            </a:pPr>
            <a:r>
              <a:rPr lang="sl-SI" sz="2200" dirty="0"/>
              <a:t>89,7 % prihodkov od prispevkov, 7,0 % ali 304,4 mio € transfer iz državnega proračuna</a:t>
            </a:r>
          </a:p>
          <a:p>
            <a:pPr marL="0" indent="0">
              <a:lnSpc>
                <a:spcPct val="85000"/>
              </a:lnSpc>
              <a:buNone/>
            </a:pPr>
            <a:endParaRPr lang="sl-SI" sz="2200" dirty="0"/>
          </a:p>
          <a:p>
            <a:pPr marL="0" indent="0">
              <a:lnSpc>
                <a:spcPct val="85000"/>
              </a:lnSpc>
              <a:buNone/>
            </a:pPr>
            <a:r>
              <a:rPr lang="sl-SI" sz="2200" dirty="0"/>
              <a:t>podatki za leto 2023 in primerjava z letom 2022:</a:t>
            </a:r>
            <a:endParaRPr lang="it-IT" sz="2200" dirty="0"/>
          </a:p>
        </p:txBody>
      </p:sp>
      <p:graphicFrame>
        <p:nvGraphicFramePr>
          <p:cNvPr id="13" name="Tabela 12">
            <a:extLst>
              <a:ext uri="{FF2B5EF4-FFF2-40B4-BE49-F238E27FC236}">
                <a16:creationId xmlns:a16="http://schemas.microsoft.com/office/drawing/2014/main" id="{3A36DF42-61EE-40AB-A720-4552086E05B2}"/>
              </a:ext>
            </a:extLst>
          </p:cNvPr>
          <p:cNvGraphicFramePr>
            <a:graphicFrameLocks noGrp="1"/>
          </p:cNvGraphicFramePr>
          <p:nvPr/>
        </p:nvGraphicFramePr>
        <p:xfrm>
          <a:off x="1199456" y="4149080"/>
          <a:ext cx="9486087" cy="2623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3988">
                  <a:extLst>
                    <a:ext uri="{9D8B030D-6E8A-4147-A177-3AD203B41FA5}">
                      <a16:colId xmlns:a16="http://schemas.microsoft.com/office/drawing/2014/main" val="736383754"/>
                    </a:ext>
                  </a:extLst>
                </a:gridCol>
                <a:gridCol w="2092669">
                  <a:extLst>
                    <a:ext uri="{9D8B030D-6E8A-4147-A177-3AD203B41FA5}">
                      <a16:colId xmlns:a16="http://schemas.microsoft.com/office/drawing/2014/main" val="156591644"/>
                    </a:ext>
                  </a:extLst>
                </a:gridCol>
                <a:gridCol w="1506722">
                  <a:extLst>
                    <a:ext uri="{9D8B030D-6E8A-4147-A177-3AD203B41FA5}">
                      <a16:colId xmlns:a16="http://schemas.microsoft.com/office/drawing/2014/main" val="1385928112"/>
                    </a:ext>
                  </a:extLst>
                </a:gridCol>
                <a:gridCol w="2882708">
                  <a:extLst>
                    <a:ext uri="{9D8B030D-6E8A-4147-A177-3AD203B41FA5}">
                      <a16:colId xmlns:a16="http://schemas.microsoft.com/office/drawing/2014/main" val="2176071050"/>
                    </a:ext>
                  </a:extLst>
                </a:gridCol>
              </a:tblGrid>
              <a:tr h="437260">
                <a:tc>
                  <a:txBody>
                    <a:bodyPr/>
                    <a:lstStyle/>
                    <a:p>
                      <a:r>
                        <a:rPr lang="sl-SI" sz="2100" b="0" dirty="0"/>
                        <a:t>prispevki</a:t>
                      </a:r>
                    </a:p>
                  </a:txBody>
                  <a:tcPr marL="106296" marR="106296" marT="53148" marB="53148"/>
                </a:tc>
                <a:tc>
                  <a:txBody>
                    <a:bodyPr/>
                    <a:lstStyle/>
                    <a:p>
                      <a:r>
                        <a:rPr lang="sl-SI" sz="2100" b="0" dirty="0"/>
                        <a:t>3.873,3 mio €</a:t>
                      </a:r>
                    </a:p>
                  </a:txBody>
                  <a:tcPr marL="106296" marR="106296" marT="53148" marB="53148"/>
                </a:tc>
                <a:tc>
                  <a:txBody>
                    <a:bodyPr/>
                    <a:lstStyle/>
                    <a:p>
                      <a:r>
                        <a:rPr lang="sl-SI" sz="2100" b="0" dirty="0"/>
                        <a:t>+     8,5 %</a:t>
                      </a:r>
                    </a:p>
                  </a:txBody>
                  <a:tcPr marL="106296" marR="106296" marT="53148" marB="53148"/>
                </a:tc>
                <a:tc>
                  <a:txBody>
                    <a:bodyPr/>
                    <a:lstStyle/>
                    <a:p>
                      <a:r>
                        <a:rPr lang="sl-SI" sz="2100" b="0" dirty="0"/>
                        <a:t>        304,5 mio €</a:t>
                      </a:r>
                    </a:p>
                  </a:txBody>
                  <a:tcPr marL="106296" marR="106296" marT="53148" marB="53148"/>
                </a:tc>
                <a:extLst>
                  <a:ext uri="{0D108BD9-81ED-4DB2-BD59-A6C34878D82A}">
                    <a16:rowId xmlns:a16="http://schemas.microsoft.com/office/drawing/2014/main" val="1295417456"/>
                  </a:ext>
                </a:extLst>
              </a:tr>
              <a:tr h="437260">
                <a:tc>
                  <a:txBody>
                    <a:bodyPr/>
                    <a:lstStyle/>
                    <a:p>
                      <a:r>
                        <a:rPr lang="sl-SI" sz="2100" b="0" dirty="0">
                          <a:solidFill>
                            <a:schemeClr val="tx1"/>
                          </a:solidFill>
                        </a:rPr>
                        <a:t>državni proračun</a:t>
                      </a:r>
                    </a:p>
                  </a:txBody>
                  <a:tcPr marL="106296" marR="106296" marT="53148" marB="53148"/>
                </a:tc>
                <a:tc>
                  <a:txBody>
                    <a:bodyPr/>
                    <a:lstStyle/>
                    <a:p>
                      <a:r>
                        <a:rPr lang="sl-SI" sz="2100" b="0" dirty="0">
                          <a:solidFill>
                            <a:schemeClr val="tx1"/>
                          </a:solidFill>
                        </a:rPr>
                        <a:t>   304,4 mio €</a:t>
                      </a:r>
                    </a:p>
                  </a:txBody>
                  <a:tcPr marL="106296" marR="106296" marT="53148" marB="53148"/>
                </a:tc>
                <a:tc>
                  <a:txBody>
                    <a:bodyPr/>
                    <a:lstStyle/>
                    <a:p>
                      <a:r>
                        <a:rPr lang="sl-SI" sz="2100" b="0" dirty="0">
                          <a:solidFill>
                            <a:schemeClr val="tx1"/>
                          </a:solidFill>
                        </a:rPr>
                        <a:t>+    21,3 %</a:t>
                      </a:r>
                    </a:p>
                  </a:txBody>
                  <a:tcPr marL="106296" marR="106296" marT="53148" marB="53148"/>
                </a:tc>
                <a:tc>
                  <a:txBody>
                    <a:bodyPr/>
                    <a:lstStyle/>
                    <a:p>
                      <a:r>
                        <a:rPr lang="sl-SI" sz="2100" b="0" dirty="0">
                          <a:solidFill>
                            <a:schemeClr val="tx1"/>
                          </a:solidFill>
                        </a:rPr>
                        <a:t>          53,4 mio €</a:t>
                      </a:r>
                    </a:p>
                  </a:txBody>
                  <a:tcPr marL="106296" marR="106296" marT="53148" marB="53148"/>
                </a:tc>
                <a:extLst>
                  <a:ext uri="{0D108BD9-81ED-4DB2-BD59-A6C34878D82A}">
                    <a16:rowId xmlns:a16="http://schemas.microsoft.com/office/drawing/2014/main" val="158219386"/>
                  </a:ext>
                </a:extLst>
              </a:tr>
              <a:tr h="437260">
                <a:tc>
                  <a:txBody>
                    <a:bodyPr/>
                    <a:lstStyle/>
                    <a:p>
                      <a:r>
                        <a:rPr lang="sl-SI" sz="2100" b="0" dirty="0">
                          <a:solidFill>
                            <a:schemeClr val="tx1"/>
                          </a:solidFill>
                        </a:rPr>
                        <a:t>regresni zahtevki</a:t>
                      </a:r>
                    </a:p>
                  </a:txBody>
                  <a:tcPr marL="106296" marR="106296" marT="53148" marB="53148"/>
                </a:tc>
                <a:tc>
                  <a:txBody>
                    <a:bodyPr/>
                    <a:lstStyle/>
                    <a:p>
                      <a:r>
                        <a:rPr lang="sl-SI" sz="2100" b="0" dirty="0">
                          <a:solidFill>
                            <a:schemeClr val="tx1"/>
                          </a:solidFill>
                        </a:rPr>
                        <a:t>     27,9 mio €</a:t>
                      </a:r>
                    </a:p>
                  </a:txBody>
                  <a:tcPr marL="106296" marR="106296" marT="53148" marB="53148"/>
                </a:tc>
                <a:tc>
                  <a:txBody>
                    <a:bodyPr/>
                    <a:lstStyle/>
                    <a:p>
                      <a:r>
                        <a:rPr lang="sl-SI" sz="2100" b="0" dirty="0">
                          <a:solidFill>
                            <a:schemeClr val="tx1"/>
                          </a:solidFill>
                        </a:rPr>
                        <a:t>+     16,9 %</a:t>
                      </a:r>
                    </a:p>
                  </a:txBody>
                  <a:tcPr marL="106296" marR="106296" marT="53148" marB="53148"/>
                </a:tc>
                <a:tc>
                  <a:txBody>
                    <a:bodyPr/>
                    <a:lstStyle/>
                    <a:p>
                      <a:r>
                        <a:rPr lang="sl-SI" sz="2100" b="0" dirty="0">
                          <a:solidFill>
                            <a:schemeClr val="tx1"/>
                          </a:solidFill>
                        </a:rPr>
                        <a:t>            4,0 mio €</a:t>
                      </a:r>
                    </a:p>
                  </a:txBody>
                  <a:tcPr marL="106296" marR="106296" marT="53148" marB="53148"/>
                </a:tc>
                <a:extLst>
                  <a:ext uri="{0D108BD9-81ED-4DB2-BD59-A6C34878D82A}">
                    <a16:rowId xmlns:a16="http://schemas.microsoft.com/office/drawing/2014/main" val="2415368659"/>
                  </a:ext>
                </a:extLst>
              </a:tr>
              <a:tr h="437260">
                <a:tc>
                  <a:txBody>
                    <a:bodyPr/>
                    <a:lstStyle/>
                    <a:p>
                      <a:r>
                        <a:rPr lang="sl-SI" sz="2100" b="0" dirty="0">
                          <a:solidFill>
                            <a:schemeClr val="tx1"/>
                          </a:solidFill>
                        </a:rPr>
                        <a:t>povračilo stroškov zdravil</a:t>
                      </a:r>
                    </a:p>
                  </a:txBody>
                  <a:tcPr marL="106296" marR="106296" marT="53148" marB="53148"/>
                </a:tc>
                <a:tc>
                  <a:txBody>
                    <a:bodyPr/>
                    <a:lstStyle/>
                    <a:p>
                      <a:r>
                        <a:rPr lang="sl-SI" sz="2100" b="0" dirty="0">
                          <a:solidFill>
                            <a:schemeClr val="tx1"/>
                          </a:solidFill>
                        </a:rPr>
                        <a:t>     79,7 mio €</a:t>
                      </a:r>
                    </a:p>
                  </a:txBody>
                  <a:tcPr marL="106296" marR="106296" marT="53148" marB="53148"/>
                </a:tc>
                <a:tc>
                  <a:txBody>
                    <a:bodyPr/>
                    <a:lstStyle/>
                    <a:p>
                      <a:r>
                        <a:rPr lang="sl-SI" sz="2100" b="0" dirty="0">
                          <a:solidFill>
                            <a:schemeClr val="tx1"/>
                          </a:solidFill>
                        </a:rPr>
                        <a:t>+     27,0 %</a:t>
                      </a:r>
                    </a:p>
                  </a:txBody>
                  <a:tcPr marL="106296" marR="106296" marT="53148" marB="53148"/>
                </a:tc>
                <a:tc>
                  <a:txBody>
                    <a:bodyPr/>
                    <a:lstStyle/>
                    <a:p>
                      <a:r>
                        <a:rPr lang="sl-SI" sz="2100" b="0" dirty="0">
                          <a:solidFill>
                            <a:schemeClr val="tx1"/>
                          </a:solidFill>
                        </a:rPr>
                        <a:t>          16,9 mio €</a:t>
                      </a:r>
                    </a:p>
                  </a:txBody>
                  <a:tcPr marL="106296" marR="106296" marT="53148" marB="53148"/>
                </a:tc>
                <a:extLst>
                  <a:ext uri="{0D108BD9-81ED-4DB2-BD59-A6C34878D82A}">
                    <a16:rowId xmlns:a16="http://schemas.microsoft.com/office/drawing/2014/main" val="2551525775"/>
                  </a:ext>
                </a:extLst>
              </a:tr>
              <a:tr h="437260">
                <a:tc>
                  <a:txBody>
                    <a:bodyPr/>
                    <a:lstStyle/>
                    <a:p>
                      <a:r>
                        <a:rPr lang="sl-SI" sz="2100" b="0" dirty="0">
                          <a:solidFill>
                            <a:schemeClr val="tx1"/>
                          </a:solidFill>
                        </a:rPr>
                        <a:t>mednarodni sporazumi</a:t>
                      </a:r>
                    </a:p>
                  </a:txBody>
                  <a:tcPr marL="106296" marR="106296" marT="53148" marB="53148"/>
                </a:tc>
                <a:tc>
                  <a:txBody>
                    <a:bodyPr/>
                    <a:lstStyle/>
                    <a:p>
                      <a:r>
                        <a:rPr lang="sl-SI" sz="2100" b="0" dirty="0">
                          <a:solidFill>
                            <a:schemeClr val="tx1"/>
                          </a:solidFill>
                        </a:rPr>
                        <a:t>     26,3 mio €</a:t>
                      </a:r>
                    </a:p>
                  </a:txBody>
                  <a:tcPr marL="106296" marR="106296" marT="53148" marB="53148"/>
                </a:tc>
                <a:tc>
                  <a:txBody>
                    <a:bodyPr/>
                    <a:lstStyle/>
                    <a:p>
                      <a:r>
                        <a:rPr lang="sl-SI" sz="2100" b="0" dirty="0">
                          <a:solidFill>
                            <a:schemeClr val="tx1"/>
                          </a:solidFill>
                        </a:rPr>
                        <a:t>-        9,2 %</a:t>
                      </a:r>
                    </a:p>
                  </a:txBody>
                  <a:tcPr marL="106296" marR="106296" marT="53148" marB="53148"/>
                </a:tc>
                <a:tc>
                  <a:txBody>
                    <a:bodyPr/>
                    <a:lstStyle/>
                    <a:p>
                      <a:r>
                        <a:rPr lang="sl-SI" sz="2100" b="0" dirty="0">
                          <a:solidFill>
                            <a:schemeClr val="tx1"/>
                          </a:solidFill>
                        </a:rPr>
                        <a:t>          - 2,3 mio €</a:t>
                      </a:r>
                    </a:p>
                  </a:txBody>
                  <a:tcPr marL="106296" marR="106296" marT="53148" marB="53148"/>
                </a:tc>
                <a:extLst>
                  <a:ext uri="{0D108BD9-81ED-4DB2-BD59-A6C34878D82A}">
                    <a16:rowId xmlns:a16="http://schemas.microsoft.com/office/drawing/2014/main" val="2925930010"/>
                  </a:ext>
                </a:extLst>
              </a:tr>
              <a:tr h="437260">
                <a:tc>
                  <a:txBody>
                    <a:bodyPr/>
                    <a:lstStyle/>
                    <a:p>
                      <a:r>
                        <a:rPr lang="sl-SI" sz="2100" b="0" dirty="0">
                          <a:solidFill>
                            <a:schemeClr val="tx1"/>
                          </a:solidFill>
                        </a:rPr>
                        <a:t>ostalo</a:t>
                      </a:r>
                    </a:p>
                  </a:txBody>
                  <a:tcPr marL="106296" marR="106296" marT="53148" marB="53148"/>
                </a:tc>
                <a:tc>
                  <a:txBody>
                    <a:bodyPr/>
                    <a:lstStyle/>
                    <a:p>
                      <a:r>
                        <a:rPr lang="sl-SI" sz="2100" b="0" dirty="0">
                          <a:solidFill>
                            <a:schemeClr val="tx1"/>
                          </a:solidFill>
                        </a:rPr>
                        <a:t>       6,9 mio €</a:t>
                      </a:r>
                    </a:p>
                  </a:txBody>
                  <a:tcPr marL="106296" marR="106296" marT="53148" marB="53148"/>
                </a:tc>
                <a:tc>
                  <a:txBody>
                    <a:bodyPr/>
                    <a:lstStyle/>
                    <a:p>
                      <a:r>
                        <a:rPr lang="sl-SI" sz="2100" b="0" dirty="0">
                          <a:solidFill>
                            <a:schemeClr val="tx1"/>
                          </a:solidFill>
                        </a:rPr>
                        <a:t>+     15,5 %</a:t>
                      </a:r>
                    </a:p>
                  </a:txBody>
                  <a:tcPr marL="106296" marR="106296" marT="53148" marB="53148"/>
                </a:tc>
                <a:tc>
                  <a:txBody>
                    <a:bodyPr/>
                    <a:lstStyle/>
                    <a:p>
                      <a:r>
                        <a:rPr lang="sl-SI" sz="2100" b="0" dirty="0">
                          <a:solidFill>
                            <a:schemeClr val="tx1"/>
                          </a:solidFill>
                        </a:rPr>
                        <a:t>            0,9 mio €</a:t>
                      </a:r>
                    </a:p>
                  </a:txBody>
                  <a:tcPr marL="106296" marR="106296" marT="53148" marB="53148"/>
                </a:tc>
                <a:extLst>
                  <a:ext uri="{0D108BD9-81ED-4DB2-BD59-A6C34878D82A}">
                    <a16:rowId xmlns:a16="http://schemas.microsoft.com/office/drawing/2014/main" val="40176235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10900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Naslov 1">
            <a:extLst>
              <a:ext uri="{FF2B5EF4-FFF2-40B4-BE49-F238E27FC236}">
                <a16:creationId xmlns:a16="http://schemas.microsoft.com/office/drawing/2014/main" id="{2E83B196-8209-4298-8DF0-3457209041A6}"/>
              </a:ext>
            </a:extLst>
          </p:cNvPr>
          <p:cNvSpPr txBox="1">
            <a:spLocks/>
          </p:cNvSpPr>
          <p:nvPr/>
        </p:nvSpPr>
        <p:spPr>
          <a:xfrm>
            <a:off x="1523997" y="576051"/>
            <a:ext cx="10636862" cy="6460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05C2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dirty="0"/>
              <a:t>Odhodki</a:t>
            </a:r>
          </a:p>
        </p:txBody>
      </p:sp>
      <p:sp>
        <p:nvSpPr>
          <p:cNvPr id="16" name="Ograda številke diapozitiva 3">
            <a:extLst>
              <a:ext uri="{FF2B5EF4-FFF2-40B4-BE49-F238E27FC236}">
                <a16:creationId xmlns:a16="http://schemas.microsoft.com/office/drawing/2014/main" id="{3B126F0D-94DB-48D9-AA6B-C66241EA5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5543" y="142841"/>
            <a:ext cx="1475316" cy="404663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2739E7-7776-44EB-BAF9-D83C5903DAE9}" type="slidenum">
              <a:rPr kumimoji="0" lang="sl-SI" sz="20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sl-SI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grada vsebine 2">
            <a:extLst>
              <a:ext uri="{FF2B5EF4-FFF2-40B4-BE49-F238E27FC236}">
                <a16:creationId xmlns:a16="http://schemas.microsoft.com/office/drawing/2014/main" id="{1A820EBB-DE0D-411A-8F2F-E9912EF7EF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8617" y="1412776"/>
            <a:ext cx="9599386" cy="5445224"/>
          </a:xfrm>
        </p:spPr>
        <p:txBody>
          <a:bodyPr>
            <a:normAutofit/>
          </a:bodyPr>
          <a:lstStyle/>
          <a:p>
            <a:pPr marL="0" indent="0">
              <a:lnSpc>
                <a:spcPct val="85000"/>
              </a:lnSpc>
              <a:buNone/>
            </a:pPr>
            <a:r>
              <a:rPr lang="sl-SI" sz="2200" b="1" dirty="0"/>
              <a:t>4.394,7 mio € (8,5</a:t>
            </a:r>
            <a:r>
              <a:rPr lang="it-IT" sz="2200" b="1" dirty="0"/>
              <a:t> % ali </a:t>
            </a:r>
            <a:r>
              <a:rPr lang="sl-SI" sz="2200" b="1" dirty="0"/>
              <a:t>344,6</a:t>
            </a:r>
            <a:r>
              <a:rPr lang="it-IT" sz="2200" b="1" dirty="0"/>
              <a:t> mio €</a:t>
            </a:r>
            <a:r>
              <a:rPr lang="sl-SI" sz="2200" b="1" dirty="0"/>
              <a:t> več kot 2022)</a:t>
            </a:r>
          </a:p>
          <a:p>
            <a:pPr marL="342900" indent="-342900">
              <a:lnSpc>
                <a:spcPct val="85000"/>
              </a:lnSpc>
              <a:buFont typeface="Arial" panose="020B0604020202020204" pitchFamily="34" charset="0"/>
              <a:buChar char="−"/>
            </a:pPr>
            <a:r>
              <a:rPr lang="sl-SI" sz="2200" dirty="0"/>
              <a:t>v skladu z načrtovanimi, ker je bil decembra 2023 sprejet rebalans finančnega načrta </a:t>
            </a:r>
          </a:p>
          <a:p>
            <a:pPr marL="342900" indent="-342900">
              <a:lnSpc>
                <a:spcPct val="85000"/>
              </a:lnSpc>
              <a:buFont typeface="Arial" panose="020B0604020202020204" pitchFamily="34" charset="0"/>
              <a:buChar char="−"/>
            </a:pPr>
            <a:endParaRPr lang="sl-SI" sz="2200" dirty="0"/>
          </a:p>
          <a:p>
            <a:pPr marL="0" indent="0">
              <a:lnSpc>
                <a:spcPct val="85000"/>
              </a:lnSpc>
              <a:buNone/>
            </a:pPr>
            <a:r>
              <a:rPr lang="sl-SI" sz="2200" dirty="0"/>
              <a:t>podatki za leto 2023 in primerjava z letom 2022:</a:t>
            </a:r>
          </a:p>
        </p:txBody>
      </p:sp>
      <p:graphicFrame>
        <p:nvGraphicFramePr>
          <p:cNvPr id="18" name="Tabela 17">
            <a:extLst>
              <a:ext uri="{FF2B5EF4-FFF2-40B4-BE49-F238E27FC236}">
                <a16:creationId xmlns:a16="http://schemas.microsoft.com/office/drawing/2014/main" id="{5B62B492-7122-45DA-85CB-EACE5235CE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3410689"/>
              </p:ext>
            </p:extLst>
          </p:nvPr>
        </p:nvGraphicFramePr>
        <p:xfrm>
          <a:off x="1127448" y="3140968"/>
          <a:ext cx="9605434" cy="24679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6684">
                  <a:extLst>
                    <a:ext uri="{9D8B030D-6E8A-4147-A177-3AD203B41FA5}">
                      <a16:colId xmlns:a16="http://schemas.microsoft.com/office/drawing/2014/main" val="736383754"/>
                    </a:ext>
                  </a:extLst>
                </a:gridCol>
                <a:gridCol w="2309230">
                  <a:extLst>
                    <a:ext uri="{9D8B030D-6E8A-4147-A177-3AD203B41FA5}">
                      <a16:colId xmlns:a16="http://schemas.microsoft.com/office/drawing/2014/main" val="156591644"/>
                    </a:ext>
                  </a:extLst>
                </a:gridCol>
                <a:gridCol w="1530781">
                  <a:extLst>
                    <a:ext uri="{9D8B030D-6E8A-4147-A177-3AD203B41FA5}">
                      <a16:colId xmlns:a16="http://schemas.microsoft.com/office/drawing/2014/main" val="1385928112"/>
                    </a:ext>
                  </a:extLst>
                </a:gridCol>
                <a:gridCol w="2928739">
                  <a:extLst>
                    <a:ext uri="{9D8B030D-6E8A-4147-A177-3AD203B41FA5}">
                      <a16:colId xmlns:a16="http://schemas.microsoft.com/office/drawing/2014/main" val="2176071050"/>
                    </a:ext>
                  </a:extLst>
                </a:gridCol>
              </a:tblGrid>
              <a:tr h="484588">
                <a:tc>
                  <a:txBody>
                    <a:bodyPr/>
                    <a:lstStyle/>
                    <a:p>
                      <a:r>
                        <a:rPr lang="sl-SI" sz="2100" b="0" dirty="0"/>
                        <a:t>zdravstvene storitve</a:t>
                      </a:r>
                    </a:p>
                  </a:txBody>
                  <a:tcPr marL="107993" marR="107993" marT="53996" marB="53996"/>
                </a:tc>
                <a:tc>
                  <a:txBody>
                    <a:bodyPr/>
                    <a:lstStyle/>
                    <a:p>
                      <a:r>
                        <a:rPr lang="sl-SI" sz="2100" b="0" dirty="0"/>
                        <a:t> 3.000,5 mio €</a:t>
                      </a:r>
                    </a:p>
                  </a:txBody>
                  <a:tcPr marL="107993" marR="107993" marT="53996" marB="53996"/>
                </a:tc>
                <a:tc>
                  <a:txBody>
                    <a:bodyPr/>
                    <a:lstStyle/>
                    <a:p>
                      <a:r>
                        <a:rPr lang="sl-SI" sz="2100" b="0" dirty="0"/>
                        <a:t>+ 12,5 %</a:t>
                      </a:r>
                    </a:p>
                  </a:txBody>
                  <a:tcPr marL="107993" marR="107993" marT="53996" marB="53996"/>
                </a:tc>
                <a:tc>
                  <a:txBody>
                    <a:bodyPr/>
                    <a:lstStyle/>
                    <a:p>
                      <a:r>
                        <a:rPr lang="sl-SI" sz="2100" b="0" dirty="0"/>
                        <a:t>     332,8 mio €</a:t>
                      </a:r>
                    </a:p>
                  </a:txBody>
                  <a:tcPr marL="107993" marR="107993" marT="53996" marB="53996"/>
                </a:tc>
                <a:extLst>
                  <a:ext uri="{0D108BD9-81ED-4DB2-BD59-A6C34878D82A}">
                    <a16:rowId xmlns:a16="http://schemas.microsoft.com/office/drawing/2014/main" val="1295417456"/>
                  </a:ext>
                </a:extLst>
              </a:tr>
              <a:tr h="495841">
                <a:tc>
                  <a:txBody>
                    <a:bodyPr/>
                    <a:lstStyle/>
                    <a:p>
                      <a:r>
                        <a:rPr lang="sl-SI" sz="2100" b="0" dirty="0"/>
                        <a:t>zdravila, MP, cepiva</a:t>
                      </a:r>
                    </a:p>
                  </a:txBody>
                  <a:tcPr marL="107993" marR="107993" marT="53996" marB="53996"/>
                </a:tc>
                <a:tc>
                  <a:txBody>
                    <a:bodyPr/>
                    <a:lstStyle/>
                    <a:p>
                      <a:r>
                        <a:rPr lang="sl-SI" sz="2100" b="0" dirty="0"/>
                        <a:t>    648,1 mio €</a:t>
                      </a:r>
                    </a:p>
                  </a:txBody>
                  <a:tcPr marL="107993" marR="107993" marT="53996" marB="53996"/>
                </a:tc>
                <a:tc>
                  <a:txBody>
                    <a:bodyPr/>
                    <a:lstStyle/>
                    <a:p>
                      <a:r>
                        <a:rPr lang="sl-SI" sz="2100" b="0" dirty="0"/>
                        <a:t>+ 14,6 %</a:t>
                      </a:r>
                    </a:p>
                  </a:txBody>
                  <a:tcPr marL="107993" marR="107993" marT="53996" marB="53996"/>
                </a:tc>
                <a:tc>
                  <a:txBody>
                    <a:bodyPr/>
                    <a:lstStyle/>
                    <a:p>
                      <a:r>
                        <a:rPr lang="sl-SI" sz="2100" b="0" dirty="0"/>
                        <a:t>       82,6 mio €</a:t>
                      </a:r>
                    </a:p>
                  </a:txBody>
                  <a:tcPr marL="107993" marR="107993" marT="53996" marB="53996"/>
                </a:tc>
                <a:extLst>
                  <a:ext uri="{0D108BD9-81ED-4DB2-BD59-A6C34878D82A}">
                    <a16:rowId xmlns:a16="http://schemas.microsoft.com/office/drawing/2014/main" val="158219386"/>
                  </a:ext>
                </a:extLst>
              </a:tr>
              <a:tr h="495841">
                <a:tc>
                  <a:txBody>
                    <a:bodyPr/>
                    <a:lstStyle/>
                    <a:p>
                      <a:r>
                        <a:rPr lang="sl-SI" sz="2100" b="0" dirty="0"/>
                        <a:t>denarne dajatve</a:t>
                      </a:r>
                    </a:p>
                  </a:txBody>
                  <a:tcPr marL="107993" marR="107993" marT="53996" marB="53996"/>
                </a:tc>
                <a:tc>
                  <a:txBody>
                    <a:bodyPr/>
                    <a:lstStyle/>
                    <a:p>
                      <a:r>
                        <a:rPr lang="sl-SI" sz="2100" b="0" dirty="0"/>
                        <a:t>    609,2 mio €</a:t>
                      </a:r>
                    </a:p>
                  </a:txBody>
                  <a:tcPr marL="107993" marR="107993" marT="53996" marB="53996"/>
                </a:tc>
                <a:tc>
                  <a:txBody>
                    <a:bodyPr/>
                    <a:lstStyle/>
                    <a:p>
                      <a:r>
                        <a:rPr lang="sl-SI" sz="2100" b="0" dirty="0"/>
                        <a:t>-  11,9 %</a:t>
                      </a:r>
                    </a:p>
                  </a:txBody>
                  <a:tcPr marL="107993" marR="107993" marT="53996" marB="53996"/>
                </a:tc>
                <a:tc>
                  <a:txBody>
                    <a:bodyPr/>
                    <a:lstStyle/>
                    <a:p>
                      <a:r>
                        <a:rPr lang="sl-SI" sz="2100" b="0" dirty="0"/>
                        <a:t>     - 82,6 mio €</a:t>
                      </a:r>
                    </a:p>
                  </a:txBody>
                  <a:tcPr marL="107993" marR="107993" marT="53996" marB="53996"/>
                </a:tc>
                <a:extLst>
                  <a:ext uri="{0D108BD9-81ED-4DB2-BD59-A6C34878D82A}">
                    <a16:rowId xmlns:a16="http://schemas.microsoft.com/office/drawing/2014/main" val="2415368659"/>
                  </a:ext>
                </a:extLst>
              </a:tr>
              <a:tr h="495841">
                <a:tc>
                  <a:txBody>
                    <a:bodyPr/>
                    <a:lstStyle/>
                    <a:p>
                      <a:r>
                        <a:rPr lang="sl-SI" sz="2100" b="0" dirty="0"/>
                        <a:t>tujina in sporazumi</a:t>
                      </a:r>
                    </a:p>
                  </a:txBody>
                  <a:tcPr marL="107993" marR="107993" marT="53996" marB="53996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sz="2100" b="0" dirty="0"/>
                        <a:t>      80,9 mio €</a:t>
                      </a:r>
                    </a:p>
                  </a:txBody>
                  <a:tcPr marL="107993" marR="107993" marT="53996" marB="53996"/>
                </a:tc>
                <a:tc>
                  <a:txBody>
                    <a:bodyPr/>
                    <a:lstStyle/>
                    <a:p>
                      <a:r>
                        <a:rPr lang="sl-SI" sz="2100" b="0" dirty="0"/>
                        <a:t>+ 15,2 %</a:t>
                      </a:r>
                    </a:p>
                  </a:txBody>
                  <a:tcPr marL="107993" marR="107993" marT="53996" marB="53996"/>
                </a:tc>
                <a:tc>
                  <a:txBody>
                    <a:bodyPr/>
                    <a:lstStyle/>
                    <a:p>
                      <a:r>
                        <a:rPr lang="sl-SI" sz="2100" b="0" dirty="0"/>
                        <a:t>       10,7 mio €</a:t>
                      </a:r>
                    </a:p>
                  </a:txBody>
                  <a:tcPr marL="107993" marR="107993" marT="53996" marB="53996"/>
                </a:tc>
                <a:extLst>
                  <a:ext uri="{0D108BD9-81ED-4DB2-BD59-A6C34878D82A}">
                    <a16:rowId xmlns:a16="http://schemas.microsoft.com/office/drawing/2014/main" val="2551525775"/>
                  </a:ext>
                </a:extLst>
              </a:tr>
              <a:tr h="495841">
                <a:tc>
                  <a:txBody>
                    <a:bodyPr/>
                    <a:lstStyle/>
                    <a:p>
                      <a:r>
                        <a:rPr lang="sl-SI" sz="2100" b="0" dirty="0"/>
                        <a:t>delo ZZZS</a:t>
                      </a:r>
                    </a:p>
                  </a:txBody>
                  <a:tcPr marL="107993" marR="107993" marT="53996" marB="53996"/>
                </a:tc>
                <a:tc>
                  <a:txBody>
                    <a:bodyPr/>
                    <a:lstStyle/>
                    <a:p>
                      <a:r>
                        <a:rPr lang="sl-SI" sz="2100" b="0" dirty="0"/>
                        <a:t>      55,5 mio €</a:t>
                      </a:r>
                    </a:p>
                  </a:txBody>
                  <a:tcPr marL="107993" marR="107993" marT="53996" marB="53996"/>
                </a:tc>
                <a:tc>
                  <a:txBody>
                    <a:bodyPr/>
                    <a:lstStyle/>
                    <a:p>
                      <a:r>
                        <a:rPr lang="sl-SI" sz="2100" b="0" dirty="0"/>
                        <a:t>+   1,6 %</a:t>
                      </a:r>
                    </a:p>
                  </a:txBody>
                  <a:tcPr marL="107993" marR="107993" marT="53996" marB="53996"/>
                </a:tc>
                <a:tc>
                  <a:txBody>
                    <a:bodyPr/>
                    <a:lstStyle/>
                    <a:p>
                      <a:r>
                        <a:rPr lang="sl-SI" sz="2100" b="0" dirty="0"/>
                        <a:t>         0,9 mio €</a:t>
                      </a:r>
                    </a:p>
                  </a:txBody>
                  <a:tcPr marL="107993" marR="107993" marT="53996" marB="53996"/>
                </a:tc>
                <a:extLst>
                  <a:ext uri="{0D108BD9-81ED-4DB2-BD59-A6C34878D82A}">
                    <a16:rowId xmlns:a16="http://schemas.microsoft.com/office/drawing/2014/main" val="2925930010"/>
                  </a:ext>
                </a:extLst>
              </a:tr>
            </a:tbl>
          </a:graphicData>
        </a:graphic>
      </p:graphicFrame>
      <p:graphicFrame>
        <p:nvGraphicFramePr>
          <p:cNvPr id="19" name="Tabela 18">
            <a:extLst>
              <a:ext uri="{FF2B5EF4-FFF2-40B4-BE49-F238E27FC236}">
                <a16:creationId xmlns:a16="http://schemas.microsoft.com/office/drawing/2014/main" id="{B8DA721D-8702-40DE-8F5B-8F59FA3A42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8162225"/>
              </p:ext>
            </p:extLst>
          </p:nvPr>
        </p:nvGraphicFramePr>
        <p:xfrm>
          <a:off x="1133496" y="5622676"/>
          <a:ext cx="9599386" cy="428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0636">
                  <a:extLst>
                    <a:ext uri="{9D8B030D-6E8A-4147-A177-3AD203B41FA5}">
                      <a16:colId xmlns:a16="http://schemas.microsoft.com/office/drawing/2014/main" val="1807792980"/>
                    </a:ext>
                  </a:extLst>
                </a:gridCol>
                <a:gridCol w="2309230">
                  <a:extLst>
                    <a:ext uri="{9D8B030D-6E8A-4147-A177-3AD203B41FA5}">
                      <a16:colId xmlns:a16="http://schemas.microsoft.com/office/drawing/2014/main" val="3367559095"/>
                    </a:ext>
                  </a:extLst>
                </a:gridCol>
                <a:gridCol w="1530781">
                  <a:extLst>
                    <a:ext uri="{9D8B030D-6E8A-4147-A177-3AD203B41FA5}">
                      <a16:colId xmlns:a16="http://schemas.microsoft.com/office/drawing/2014/main" val="1348592617"/>
                    </a:ext>
                  </a:extLst>
                </a:gridCol>
                <a:gridCol w="2928739">
                  <a:extLst>
                    <a:ext uri="{9D8B030D-6E8A-4147-A177-3AD203B41FA5}">
                      <a16:colId xmlns:a16="http://schemas.microsoft.com/office/drawing/2014/main" val="3182734917"/>
                    </a:ext>
                  </a:extLst>
                </a:gridCol>
              </a:tblGrid>
              <a:tr h="418201">
                <a:tc>
                  <a:txBody>
                    <a:bodyPr/>
                    <a:lstStyle/>
                    <a:p>
                      <a:r>
                        <a:rPr lang="sl-SI" sz="2100" b="0" dirty="0">
                          <a:solidFill>
                            <a:schemeClr val="tx1"/>
                          </a:solidFill>
                        </a:rPr>
                        <a:t>obresti</a:t>
                      </a:r>
                    </a:p>
                  </a:txBody>
                  <a:tcPr marL="107993" marR="107993" marT="53996" marB="53996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sz="2100" b="0" dirty="0">
                          <a:solidFill>
                            <a:schemeClr val="tx1"/>
                          </a:solidFill>
                        </a:rPr>
                        <a:t>         0,4 mio €</a:t>
                      </a:r>
                    </a:p>
                  </a:txBody>
                  <a:tcPr marL="107993" marR="107993" marT="53996" marB="53996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sz="2100" b="0" dirty="0">
                          <a:solidFill>
                            <a:schemeClr val="tx1"/>
                          </a:solidFill>
                        </a:rPr>
                        <a:t>        -</a:t>
                      </a:r>
                    </a:p>
                  </a:txBody>
                  <a:tcPr marL="107993" marR="107993" marT="53996" marB="53996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sz="2100" b="0" dirty="0">
                          <a:solidFill>
                            <a:schemeClr val="tx1"/>
                          </a:solidFill>
                        </a:rPr>
                        <a:t>         0,2 mio €</a:t>
                      </a:r>
                    </a:p>
                  </a:txBody>
                  <a:tcPr marL="107993" marR="107993" marT="53996" marB="53996"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09936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61572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1">
            <a:extLst>
              <a:ext uri="{FF2B5EF4-FFF2-40B4-BE49-F238E27FC236}">
                <a16:creationId xmlns:a16="http://schemas.microsoft.com/office/drawing/2014/main" id="{D7121D39-1B31-4446-9F58-5798957C870E}"/>
              </a:ext>
            </a:extLst>
          </p:cNvPr>
          <p:cNvSpPr txBox="1">
            <a:spLocks/>
          </p:cNvSpPr>
          <p:nvPr/>
        </p:nvSpPr>
        <p:spPr>
          <a:xfrm>
            <a:off x="1509509" y="547504"/>
            <a:ext cx="10567632" cy="6460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05C2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dirty="0"/>
              <a:t>ZZZS v vlogi posrednika ali agenta</a:t>
            </a:r>
            <a:endParaRPr lang="sl-SI" sz="2000" dirty="0"/>
          </a:p>
        </p:txBody>
      </p:sp>
      <p:sp>
        <p:nvSpPr>
          <p:cNvPr id="11" name="Ograda številke diapozitiva 3">
            <a:extLst>
              <a:ext uri="{FF2B5EF4-FFF2-40B4-BE49-F238E27FC236}">
                <a16:creationId xmlns:a16="http://schemas.microsoft.com/office/drawing/2014/main" id="{7CBABFE6-89DF-4216-BD3E-17C9B75DF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5543" y="142841"/>
            <a:ext cx="1475316" cy="404663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2739E7-7776-44EB-BAF9-D83C5903DAE9}" type="slidenum">
              <a:rPr kumimoji="0" lang="sl-SI" sz="20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sl-SI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grada vsebine 2">
            <a:extLst>
              <a:ext uri="{FF2B5EF4-FFF2-40B4-BE49-F238E27FC236}">
                <a16:creationId xmlns:a16="http://schemas.microsoft.com/office/drawing/2014/main" id="{44A1AFA3-3C66-4AA5-AEBB-0CE1614CC1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1464" y="1340768"/>
            <a:ext cx="10567632" cy="5662630"/>
          </a:xfrm>
        </p:spPr>
        <p:txBody>
          <a:bodyPr>
            <a:normAutofit/>
          </a:bodyPr>
          <a:lstStyle/>
          <a:p>
            <a:pPr marL="342900" indent="-342900">
              <a:lnSpc>
                <a:spcPct val="85000"/>
              </a:lnSpc>
              <a:buFont typeface="Arial" panose="020B0604020202020204" pitchFamily="34" charset="0"/>
              <a:buChar char="−"/>
            </a:pPr>
            <a:r>
              <a:rPr lang="sl-SI" sz="2000" dirty="0"/>
              <a:t>transfer iz državnega proračuna 2023 z vplivom na prihodke ZZZS 304 mio € (251 mio € v 2022) </a:t>
            </a:r>
            <a:endParaRPr lang="sl-SI" sz="1800" dirty="0"/>
          </a:p>
          <a:p>
            <a:pPr marL="819150" lvl="1" indent="-342900">
              <a:lnSpc>
                <a:spcPct val="85000"/>
              </a:lnSpc>
              <a:buFont typeface="Arial" panose="020B0604020202020204" pitchFamily="34" charset="0"/>
              <a:buChar char="−"/>
            </a:pPr>
            <a:r>
              <a:rPr lang="sl-SI" sz="1800" dirty="0"/>
              <a:t>184,1 mio € (79. člen ZIPRS2324 – nadomestila plač nad ravnijo 2019)</a:t>
            </a:r>
          </a:p>
          <a:p>
            <a:pPr marL="819150" lvl="1" indent="-342900">
              <a:lnSpc>
                <a:spcPct val="85000"/>
              </a:lnSpc>
              <a:buFont typeface="Arial" panose="020B0604020202020204" pitchFamily="34" charset="0"/>
              <a:buChar char="−"/>
            </a:pPr>
            <a:r>
              <a:rPr lang="sl-SI" sz="1800" dirty="0"/>
              <a:t>81,6 mio € (preseganje programa nad planiranim)</a:t>
            </a:r>
          </a:p>
          <a:p>
            <a:pPr marL="819150" lvl="1" indent="-342900">
              <a:lnSpc>
                <a:spcPct val="85000"/>
              </a:lnSpc>
              <a:buFont typeface="Arial" panose="020B0604020202020204" pitchFamily="34" charset="0"/>
              <a:buChar char="−"/>
            </a:pPr>
            <a:r>
              <a:rPr lang="sl-SI" sz="1800" dirty="0"/>
              <a:t>17,5 mio € (79. člen ZIPRS2324 - covid zdravstvene storitve)</a:t>
            </a:r>
          </a:p>
          <a:p>
            <a:pPr marL="819150" lvl="1" indent="-342900">
              <a:lnSpc>
                <a:spcPct val="85000"/>
              </a:lnSpc>
              <a:buFont typeface="Arial" panose="020B0604020202020204" pitchFamily="34" charset="0"/>
              <a:buChar char="−"/>
            </a:pPr>
            <a:r>
              <a:rPr lang="sl-SI" sz="1800" dirty="0"/>
              <a:t>21,2 mio € (socialno ogroženi, DO)</a:t>
            </a:r>
          </a:p>
          <a:p>
            <a:pPr>
              <a:lnSpc>
                <a:spcPct val="85000"/>
              </a:lnSpc>
              <a:buFontTx/>
              <a:buChar char="-"/>
            </a:pPr>
            <a:r>
              <a:rPr lang="sl-SI" sz="2000" dirty="0"/>
              <a:t>transfer iz državnega proračuna (agentski posli - brez vpliva na prihodke ZZZS) = 154,6 mio € (229,7 mio € v 2022)</a:t>
            </a:r>
          </a:p>
          <a:p>
            <a:pPr marL="285750" indent="-285750">
              <a:lnSpc>
                <a:spcPct val="85000"/>
              </a:lnSpc>
              <a:buFont typeface="Wingdings" panose="05000000000000000000" pitchFamily="2" charset="2"/>
              <a:buChar char="Ø"/>
            </a:pPr>
            <a:endParaRPr lang="sl-SI" sz="2000" dirty="0"/>
          </a:p>
          <a:p>
            <a:endParaRPr lang="it-IT" sz="2000" dirty="0"/>
          </a:p>
        </p:txBody>
      </p:sp>
      <p:graphicFrame>
        <p:nvGraphicFramePr>
          <p:cNvPr id="13" name="Tabela 12">
            <a:extLst>
              <a:ext uri="{FF2B5EF4-FFF2-40B4-BE49-F238E27FC236}">
                <a16:creationId xmlns:a16="http://schemas.microsoft.com/office/drawing/2014/main" id="{7B08161C-2045-4AC7-979A-591E80A68A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1679790"/>
              </p:ext>
            </p:extLst>
          </p:nvPr>
        </p:nvGraphicFramePr>
        <p:xfrm>
          <a:off x="1415481" y="3319070"/>
          <a:ext cx="9361040" cy="3437432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4791799">
                  <a:extLst>
                    <a:ext uri="{9D8B030D-6E8A-4147-A177-3AD203B41FA5}">
                      <a16:colId xmlns:a16="http://schemas.microsoft.com/office/drawing/2014/main" val="3458092720"/>
                    </a:ext>
                  </a:extLst>
                </a:gridCol>
                <a:gridCol w="1993666">
                  <a:extLst>
                    <a:ext uri="{9D8B030D-6E8A-4147-A177-3AD203B41FA5}">
                      <a16:colId xmlns:a16="http://schemas.microsoft.com/office/drawing/2014/main" val="3375110102"/>
                    </a:ext>
                  </a:extLst>
                </a:gridCol>
                <a:gridCol w="2575575">
                  <a:extLst>
                    <a:ext uri="{9D8B030D-6E8A-4147-A177-3AD203B41FA5}">
                      <a16:colId xmlns:a16="http://schemas.microsoft.com/office/drawing/2014/main" val="1089484124"/>
                    </a:ext>
                  </a:extLst>
                </a:gridCol>
              </a:tblGrid>
              <a:tr h="402116"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400" b="1" i="0" u="none" strike="noStrike" dirty="0">
                          <a:effectLst/>
                          <a:latin typeface="Arial CE" panose="020B0604020202020204" pitchFamily="34" charset="0"/>
                        </a:rPr>
                        <a:t>UKREP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A0CBF2">
                            <a:tint val="66000"/>
                            <a:satMod val="160000"/>
                          </a:srgbClr>
                        </a:gs>
                        <a:gs pos="50000">
                          <a:srgbClr val="A0CBF2">
                            <a:tint val="44500"/>
                            <a:satMod val="160000"/>
                          </a:srgbClr>
                        </a:gs>
                        <a:gs pos="100000">
                          <a:srgbClr val="A0CBF2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400" b="1" i="0" u="none" strike="noStrike" dirty="0">
                          <a:effectLst/>
                          <a:latin typeface="Arial CE" panose="020B0604020202020204" pitchFamily="34" charset="0"/>
                        </a:rPr>
                        <a:t>Prejeta sredstva 2023 (v 000 €)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A0CBF2">
                            <a:tint val="66000"/>
                            <a:satMod val="160000"/>
                          </a:srgbClr>
                        </a:gs>
                        <a:gs pos="50000">
                          <a:srgbClr val="A0CBF2">
                            <a:tint val="44500"/>
                            <a:satMod val="160000"/>
                          </a:srgbClr>
                        </a:gs>
                        <a:gs pos="100000">
                          <a:srgbClr val="A0CBF2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400" b="1" i="0" u="none" strike="noStrike" dirty="0">
                          <a:effectLst/>
                          <a:latin typeface="Arial CE" panose="020B0604020202020204" pitchFamily="34" charset="0"/>
                        </a:rPr>
                        <a:t>Prejeta sredstva 2022 (v 000 €)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A0CBF2">
                            <a:tint val="66000"/>
                            <a:satMod val="160000"/>
                          </a:srgbClr>
                        </a:gs>
                        <a:gs pos="50000">
                          <a:srgbClr val="A0CBF2">
                            <a:tint val="44500"/>
                            <a:satMod val="160000"/>
                          </a:srgbClr>
                        </a:gs>
                        <a:gs pos="100000">
                          <a:srgbClr val="A0CBF2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150353729"/>
                  </a:ext>
                </a:extLst>
              </a:tr>
              <a:tr h="282682">
                <a:tc>
                  <a:txBody>
                    <a:bodyPr/>
                    <a:lstStyle/>
                    <a:p>
                      <a:pPr algn="l" fontAlgn="ctr"/>
                      <a:r>
                        <a:rPr lang="sl-SI" sz="1600" b="0" i="0" u="none" strike="noStrike" dirty="0">
                          <a:effectLst/>
                          <a:latin typeface="+mn-lt"/>
                        </a:rPr>
                        <a:t>Brisi HAGT hitri testi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A0CBF2">
                            <a:tint val="66000"/>
                            <a:satMod val="160000"/>
                          </a:srgbClr>
                        </a:gs>
                        <a:gs pos="50000">
                          <a:srgbClr val="A0CBF2">
                            <a:tint val="44500"/>
                            <a:satMod val="160000"/>
                          </a:srgbClr>
                        </a:gs>
                        <a:gs pos="100000">
                          <a:srgbClr val="A0CBF2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600" b="0" i="0" u="none" strike="noStrike" dirty="0">
                          <a:effectLst/>
                          <a:latin typeface="+mn-lt"/>
                        </a:rPr>
                        <a:t>147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A0CBF2">
                            <a:tint val="66000"/>
                            <a:satMod val="160000"/>
                          </a:srgbClr>
                        </a:gs>
                        <a:gs pos="50000">
                          <a:srgbClr val="A0CBF2">
                            <a:tint val="44500"/>
                            <a:satMod val="160000"/>
                          </a:srgbClr>
                        </a:gs>
                        <a:gs pos="100000">
                          <a:srgbClr val="A0CBF2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600" u="none" strike="noStrike" dirty="0">
                          <a:effectLst/>
                          <a:latin typeface="+mn-lt"/>
                        </a:rPr>
                        <a:t>52.464</a:t>
                      </a:r>
                      <a:endParaRPr lang="sl-SI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A0CBF2">
                            <a:tint val="66000"/>
                            <a:satMod val="160000"/>
                          </a:srgbClr>
                        </a:gs>
                        <a:gs pos="50000">
                          <a:srgbClr val="A0CBF2">
                            <a:tint val="44500"/>
                            <a:satMod val="160000"/>
                          </a:srgbClr>
                        </a:gs>
                        <a:gs pos="100000">
                          <a:srgbClr val="A0CBF2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11283896"/>
                  </a:ext>
                </a:extLst>
              </a:tr>
              <a:tr h="288469">
                <a:tc>
                  <a:txBody>
                    <a:bodyPr/>
                    <a:lstStyle/>
                    <a:p>
                      <a:pPr algn="l" fontAlgn="ctr"/>
                      <a:r>
                        <a:rPr lang="sl-SI" sz="1600" b="0" i="0" u="none" strike="noStrike" dirty="0">
                          <a:effectLst/>
                          <a:latin typeface="+mn-lt"/>
                        </a:rPr>
                        <a:t>Brisi PCR 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A0CBF2">
                            <a:tint val="66000"/>
                            <a:satMod val="160000"/>
                          </a:srgbClr>
                        </a:gs>
                        <a:gs pos="50000">
                          <a:srgbClr val="A0CBF2">
                            <a:tint val="44500"/>
                            <a:satMod val="160000"/>
                          </a:srgbClr>
                        </a:gs>
                        <a:gs pos="100000">
                          <a:srgbClr val="A0CBF2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600" b="0" i="0" u="none" strike="noStrike" dirty="0">
                          <a:effectLst/>
                          <a:latin typeface="+mn-lt"/>
                        </a:rPr>
                        <a:t>143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A0CBF2">
                            <a:tint val="66000"/>
                            <a:satMod val="160000"/>
                          </a:srgbClr>
                        </a:gs>
                        <a:gs pos="50000">
                          <a:srgbClr val="A0CBF2">
                            <a:tint val="44500"/>
                            <a:satMod val="160000"/>
                          </a:srgbClr>
                        </a:gs>
                        <a:gs pos="100000">
                          <a:srgbClr val="A0CBF2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600" b="0" i="0" u="none" strike="noStrike" dirty="0">
                          <a:effectLst/>
                          <a:latin typeface="+mn-lt"/>
                        </a:rPr>
                        <a:t>32.034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A0CBF2">
                            <a:tint val="66000"/>
                            <a:satMod val="160000"/>
                          </a:srgbClr>
                        </a:gs>
                        <a:gs pos="50000">
                          <a:srgbClr val="A0CBF2">
                            <a:tint val="44500"/>
                            <a:satMod val="160000"/>
                          </a:srgbClr>
                        </a:gs>
                        <a:gs pos="100000">
                          <a:srgbClr val="A0CBF2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100480856"/>
                  </a:ext>
                </a:extLst>
              </a:tr>
              <a:tr h="295487">
                <a:tc>
                  <a:txBody>
                    <a:bodyPr/>
                    <a:lstStyle/>
                    <a:p>
                      <a:pPr algn="l" fontAlgn="ctr"/>
                      <a:r>
                        <a:rPr lang="sl-SI" sz="1600" b="0" i="0" u="none" strike="noStrike" dirty="0">
                          <a:effectLst/>
                          <a:latin typeface="+mn-lt"/>
                        </a:rPr>
                        <a:t>Cepljenje covid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A0CBF2">
                            <a:tint val="66000"/>
                            <a:satMod val="160000"/>
                          </a:srgbClr>
                        </a:gs>
                        <a:gs pos="50000">
                          <a:srgbClr val="A0CBF2">
                            <a:tint val="44500"/>
                            <a:satMod val="160000"/>
                          </a:srgbClr>
                        </a:gs>
                        <a:gs pos="100000">
                          <a:srgbClr val="A0CBF2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600" b="0" i="0" u="none" strike="noStrike" dirty="0">
                          <a:effectLst/>
                          <a:latin typeface="+mn-lt"/>
                        </a:rPr>
                        <a:t>527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A0CBF2">
                            <a:tint val="66000"/>
                            <a:satMod val="160000"/>
                          </a:srgbClr>
                        </a:gs>
                        <a:gs pos="50000">
                          <a:srgbClr val="A0CBF2">
                            <a:tint val="44500"/>
                            <a:satMod val="160000"/>
                          </a:srgbClr>
                        </a:gs>
                        <a:gs pos="100000">
                          <a:srgbClr val="A0CBF2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600" b="0" i="0" u="none" strike="noStrike" dirty="0">
                          <a:effectLst/>
                          <a:latin typeface="+mn-lt"/>
                        </a:rPr>
                        <a:t>9.375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A0CBF2">
                            <a:tint val="66000"/>
                            <a:satMod val="160000"/>
                          </a:srgbClr>
                        </a:gs>
                        <a:gs pos="50000">
                          <a:srgbClr val="A0CBF2">
                            <a:tint val="44500"/>
                            <a:satMod val="160000"/>
                          </a:srgbClr>
                        </a:gs>
                        <a:gs pos="100000">
                          <a:srgbClr val="A0CBF2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127877881"/>
                  </a:ext>
                </a:extLst>
              </a:tr>
              <a:tr h="288469">
                <a:tc>
                  <a:txBody>
                    <a:bodyPr/>
                    <a:lstStyle/>
                    <a:p>
                      <a:pPr algn="l" fontAlgn="ctr"/>
                      <a:r>
                        <a:rPr lang="sl-SI" sz="1600" b="0" i="0" u="none" strike="noStrike" dirty="0">
                          <a:effectLst/>
                          <a:latin typeface="+mn-lt"/>
                        </a:rPr>
                        <a:t>Testi HAGT za </a:t>
                      </a:r>
                      <a:r>
                        <a:rPr lang="sl-SI" sz="1600" b="0" i="0" u="none" strike="noStrike" dirty="0" err="1">
                          <a:effectLst/>
                          <a:latin typeface="+mn-lt"/>
                        </a:rPr>
                        <a:t>samotestiranje</a:t>
                      </a:r>
                      <a:endParaRPr lang="sl-SI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A0CBF2">
                            <a:tint val="66000"/>
                            <a:satMod val="160000"/>
                          </a:srgbClr>
                        </a:gs>
                        <a:gs pos="50000">
                          <a:srgbClr val="A0CBF2">
                            <a:tint val="44500"/>
                            <a:satMod val="160000"/>
                          </a:srgbClr>
                        </a:gs>
                        <a:gs pos="100000">
                          <a:srgbClr val="A0CBF2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600" b="0" i="0" u="none" strike="noStrike" dirty="0">
                          <a:effectLst/>
                          <a:latin typeface="+mn-lt"/>
                        </a:rPr>
                        <a:t>3.248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A0CBF2">
                            <a:tint val="66000"/>
                            <a:satMod val="160000"/>
                          </a:srgbClr>
                        </a:gs>
                        <a:gs pos="50000">
                          <a:srgbClr val="A0CBF2">
                            <a:tint val="44500"/>
                            <a:satMod val="160000"/>
                          </a:srgbClr>
                        </a:gs>
                        <a:gs pos="100000">
                          <a:srgbClr val="A0CBF2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600" b="0" i="0" u="none" strike="noStrike" dirty="0">
                          <a:effectLst/>
                          <a:latin typeface="+mn-lt"/>
                        </a:rPr>
                        <a:t>29.988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A0CBF2">
                            <a:tint val="66000"/>
                            <a:satMod val="160000"/>
                          </a:srgbClr>
                        </a:gs>
                        <a:gs pos="50000">
                          <a:srgbClr val="A0CBF2">
                            <a:tint val="44500"/>
                            <a:satMod val="160000"/>
                          </a:srgbClr>
                        </a:gs>
                        <a:gs pos="100000">
                          <a:srgbClr val="A0CBF2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666019035"/>
                  </a:ext>
                </a:extLst>
              </a:tr>
              <a:tr h="288469">
                <a:tc>
                  <a:txBody>
                    <a:bodyPr/>
                    <a:lstStyle/>
                    <a:p>
                      <a:pPr algn="l" fontAlgn="ctr"/>
                      <a:r>
                        <a:rPr lang="sl-SI" sz="1600" b="0" i="0" u="none" strike="noStrike" dirty="0">
                          <a:effectLst/>
                          <a:latin typeface="+mn-lt"/>
                        </a:rPr>
                        <a:t>Pripravniki, sekundariji, specializanti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A0CBF2">
                            <a:tint val="66000"/>
                            <a:satMod val="160000"/>
                          </a:srgbClr>
                        </a:gs>
                        <a:gs pos="50000">
                          <a:srgbClr val="A0CBF2">
                            <a:tint val="44500"/>
                            <a:satMod val="160000"/>
                          </a:srgbClr>
                        </a:gs>
                        <a:gs pos="100000">
                          <a:srgbClr val="A0CBF2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600" b="0" i="0" u="none" strike="noStrike" dirty="0">
                          <a:effectLst/>
                          <a:latin typeface="+mn-lt"/>
                        </a:rPr>
                        <a:t>96.848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A0CBF2">
                            <a:tint val="66000"/>
                            <a:satMod val="160000"/>
                          </a:srgbClr>
                        </a:gs>
                        <a:gs pos="50000">
                          <a:srgbClr val="A0CBF2">
                            <a:tint val="44500"/>
                            <a:satMod val="160000"/>
                          </a:srgbClr>
                        </a:gs>
                        <a:gs pos="100000">
                          <a:srgbClr val="A0CBF2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600" b="0" i="0" u="none" strike="noStrike" dirty="0">
                          <a:effectLst/>
                          <a:latin typeface="+mn-lt"/>
                        </a:rPr>
                        <a:t>86.061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A0CBF2">
                            <a:tint val="66000"/>
                            <a:satMod val="160000"/>
                          </a:srgbClr>
                        </a:gs>
                        <a:gs pos="50000">
                          <a:srgbClr val="A0CBF2">
                            <a:tint val="44500"/>
                            <a:satMod val="160000"/>
                          </a:srgbClr>
                        </a:gs>
                        <a:gs pos="100000">
                          <a:srgbClr val="A0CBF2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731361993"/>
                  </a:ext>
                </a:extLst>
              </a:tr>
              <a:tr h="422399">
                <a:tc>
                  <a:txBody>
                    <a:bodyPr/>
                    <a:lstStyle/>
                    <a:p>
                      <a:pPr algn="l" fontAlgn="ctr"/>
                      <a:r>
                        <a:rPr lang="pl-PL" sz="1600" b="0" i="0" u="none" strike="noStrike" dirty="0">
                          <a:effectLst/>
                          <a:latin typeface="+mn-lt"/>
                        </a:rPr>
                        <a:t>Dodatki za povečan obseg dela 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A0CBF2">
                            <a:tint val="66000"/>
                            <a:satMod val="160000"/>
                          </a:srgbClr>
                        </a:gs>
                        <a:gs pos="50000">
                          <a:srgbClr val="A0CBF2">
                            <a:tint val="44500"/>
                            <a:satMod val="160000"/>
                          </a:srgbClr>
                        </a:gs>
                        <a:gs pos="100000">
                          <a:srgbClr val="A0CBF2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600" b="0" i="0" u="none" strike="noStrike" dirty="0">
                          <a:effectLst/>
                          <a:latin typeface="+mn-lt"/>
                        </a:rPr>
                        <a:t>6.806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A0CBF2">
                            <a:tint val="66000"/>
                            <a:satMod val="160000"/>
                          </a:srgbClr>
                        </a:gs>
                        <a:gs pos="50000">
                          <a:srgbClr val="A0CBF2">
                            <a:tint val="44500"/>
                            <a:satMod val="160000"/>
                          </a:srgbClr>
                        </a:gs>
                        <a:gs pos="100000">
                          <a:srgbClr val="A0CBF2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600" b="0" i="0" u="none" strike="noStrike" dirty="0">
                          <a:effectLst/>
                          <a:latin typeface="+mn-lt"/>
                        </a:rPr>
                        <a:t>4.948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A0CBF2">
                            <a:tint val="66000"/>
                            <a:satMod val="160000"/>
                          </a:srgbClr>
                        </a:gs>
                        <a:gs pos="50000">
                          <a:srgbClr val="A0CBF2">
                            <a:tint val="44500"/>
                            <a:satMod val="160000"/>
                          </a:srgbClr>
                        </a:gs>
                        <a:gs pos="100000">
                          <a:srgbClr val="A0CBF2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208097131"/>
                  </a:ext>
                </a:extLst>
              </a:tr>
              <a:tr h="288469">
                <a:tc>
                  <a:txBody>
                    <a:bodyPr/>
                    <a:lstStyle/>
                    <a:p>
                      <a:pPr algn="l" fontAlgn="ctr"/>
                      <a:r>
                        <a:rPr lang="pl-PL" sz="1600" b="0" i="0" u="none" strike="noStrike" dirty="0">
                          <a:effectLst/>
                          <a:latin typeface="+mn-lt"/>
                        </a:rPr>
                        <a:t>Cepljenje proti sezonski gripi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A0CBF2">
                            <a:tint val="66000"/>
                            <a:satMod val="160000"/>
                          </a:srgbClr>
                        </a:gs>
                        <a:gs pos="50000">
                          <a:srgbClr val="A0CBF2">
                            <a:tint val="44500"/>
                            <a:satMod val="160000"/>
                          </a:srgbClr>
                        </a:gs>
                        <a:gs pos="100000">
                          <a:srgbClr val="A0CBF2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600" b="0" i="0" u="none" strike="noStrike" dirty="0">
                          <a:effectLst/>
                          <a:latin typeface="+mn-lt"/>
                        </a:rPr>
                        <a:t>567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A0CBF2">
                            <a:tint val="66000"/>
                            <a:satMod val="160000"/>
                          </a:srgbClr>
                        </a:gs>
                        <a:gs pos="50000">
                          <a:srgbClr val="A0CBF2">
                            <a:tint val="44500"/>
                            <a:satMod val="160000"/>
                          </a:srgbClr>
                        </a:gs>
                        <a:gs pos="100000">
                          <a:srgbClr val="A0CBF2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600" b="0" i="0" u="none" strike="noStrike" dirty="0">
                          <a:effectLst/>
                          <a:latin typeface="+mn-lt"/>
                        </a:rPr>
                        <a:t>3.525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A0CBF2">
                            <a:tint val="66000"/>
                            <a:satMod val="160000"/>
                          </a:srgbClr>
                        </a:gs>
                        <a:gs pos="50000">
                          <a:srgbClr val="A0CBF2">
                            <a:tint val="44500"/>
                            <a:satMod val="160000"/>
                          </a:srgbClr>
                        </a:gs>
                        <a:gs pos="100000">
                          <a:srgbClr val="A0CBF2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34923292"/>
                  </a:ext>
                </a:extLst>
              </a:tr>
              <a:tr h="281449">
                <a:tc>
                  <a:txBody>
                    <a:bodyPr/>
                    <a:lstStyle/>
                    <a:p>
                      <a:pPr algn="l" fontAlgn="ctr"/>
                      <a:r>
                        <a:rPr lang="pl-PL" sz="1600" b="0" i="0" u="none" strike="noStrike" dirty="0">
                          <a:effectLst/>
                          <a:latin typeface="+mn-lt"/>
                        </a:rPr>
                        <a:t>Nadomestilo plače – predvsem izolacija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A0CBF2">
                            <a:tint val="66000"/>
                            <a:satMod val="160000"/>
                          </a:srgbClr>
                        </a:gs>
                        <a:gs pos="50000">
                          <a:srgbClr val="A0CBF2">
                            <a:tint val="44500"/>
                            <a:satMod val="160000"/>
                          </a:srgbClr>
                        </a:gs>
                        <a:gs pos="100000">
                          <a:srgbClr val="A0CBF2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600" b="0" i="0" u="none" strike="noStrike" dirty="0">
                          <a:effectLst/>
                          <a:latin typeface="+mn-lt"/>
                        </a:rPr>
                        <a:t>46.327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A0CBF2">
                            <a:tint val="66000"/>
                            <a:satMod val="160000"/>
                          </a:srgbClr>
                        </a:gs>
                        <a:gs pos="50000">
                          <a:srgbClr val="A0CBF2">
                            <a:tint val="44500"/>
                            <a:satMod val="160000"/>
                          </a:srgbClr>
                        </a:gs>
                        <a:gs pos="100000">
                          <a:srgbClr val="A0CBF2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600" u="none" strike="noStrike" dirty="0">
                          <a:effectLst/>
                          <a:latin typeface="+mn-lt"/>
                        </a:rPr>
                        <a:t> 7.159</a:t>
                      </a:r>
                      <a:endParaRPr lang="sl-SI" sz="16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A0CBF2">
                            <a:tint val="66000"/>
                            <a:satMod val="160000"/>
                          </a:srgbClr>
                        </a:gs>
                        <a:gs pos="50000">
                          <a:srgbClr val="A0CBF2">
                            <a:tint val="44500"/>
                            <a:satMod val="160000"/>
                          </a:srgbClr>
                        </a:gs>
                        <a:gs pos="100000">
                          <a:srgbClr val="A0CBF2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655668430"/>
                  </a:ext>
                </a:extLst>
              </a:tr>
              <a:tr h="281449">
                <a:tc>
                  <a:txBody>
                    <a:bodyPr/>
                    <a:lstStyle/>
                    <a:p>
                      <a:pPr algn="l" fontAlgn="ctr"/>
                      <a:r>
                        <a:rPr lang="pl-PL" sz="1600" b="0" i="0" u="none" strike="noStrike" dirty="0">
                          <a:effectLst/>
                          <a:latin typeface="+mn-lt"/>
                        </a:rPr>
                        <a:t>Ostalo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A0CBF2">
                            <a:tint val="66000"/>
                            <a:satMod val="160000"/>
                          </a:srgbClr>
                        </a:gs>
                        <a:gs pos="50000">
                          <a:srgbClr val="A0CBF2">
                            <a:tint val="44500"/>
                            <a:satMod val="160000"/>
                          </a:srgbClr>
                        </a:gs>
                        <a:gs pos="100000">
                          <a:srgbClr val="A0CBF2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600" b="0" i="0" u="none" strike="noStrike" dirty="0"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A0CBF2">
                            <a:tint val="66000"/>
                            <a:satMod val="160000"/>
                          </a:srgbClr>
                        </a:gs>
                        <a:gs pos="50000">
                          <a:srgbClr val="A0CBF2">
                            <a:tint val="44500"/>
                            <a:satMod val="160000"/>
                          </a:srgbClr>
                        </a:gs>
                        <a:gs pos="100000">
                          <a:srgbClr val="A0CBF2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600" b="0" i="0" u="none" strike="noStrike" dirty="0">
                          <a:effectLst/>
                          <a:latin typeface="+mn-lt"/>
                        </a:rPr>
                        <a:t>4.174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A0CBF2">
                            <a:tint val="66000"/>
                            <a:satMod val="160000"/>
                          </a:srgbClr>
                        </a:gs>
                        <a:gs pos="50000">
                          <a:srgbClr val="A0CBF2">
                            <a:tint val="44500"/>
                            <a:satMod val="160000"/>
                          </a:srgbClr>
                        </a:gs>
                        <a:gs pos="100000">
                          <a:srgbClr val="A0CBF2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84001461"/>
                  </a:ext>
                </a:extLst>
              </a:tr>
              <a:tr h="276633">
                <a:tc>
                  <a:txBody>
                    <a:bodyPr/>
                    <a:lstStyle/>
                    <a:p>
                      <a:pPr algn="l" fontAlgn="ctr"/>
                      <a:r>
                        <a:rPr lang="sl-SI" sz="1800" b="1" u="none" strike="noStrike" dirty="0">
                          <a:effectLst/>
                        </a:rPr>
                        <a:t>SKUPAJ </a:t>
                      </a:r>
                      <a:endParaRPr lang="sl-SI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A0CBF2">
                            <a:tint val="66000"/>
                            <a:satMod val="160000"/>
                          </a:srgbClr>
                        </a:gs>
                        <a:gs pos="50000">
                          <a:srgbClr val="A0CBF2">
                            <a:tint val="44500"/>
                            <a:satMod val="160000"/>
                          </a:srgbClr>
                        </a:gs>
                        <a:gs pos="100000">
                          <a:srgbClr val="A0CBF2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800" b="1" u="none" strike="noStrike" dirty="0">
                          <a:effectLst/>
                        </a:rPr>
                        <a:t>154.615</a:t>
                      </a:r>
                      <a:endParaRPr lang="sl-SI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A0CBF2">
                            <a:tint val="66000"/>
                            <a:satMod val="160000"/>
                          </a:srgbClr>
                        </a:gs>
                        <a:gs pos="50000">
                          <a:srgbClr val="A0CBF2">
                            <a:tint val="44500"/>
                            <a:satMod val="160000"/>
                          </a:srgbClr>
                        </a:gs>
                        <a:gs pos="100000">
                          <a:srgbClr val="A0CBF2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229.728</a:t>
                      </a: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A0CBF2">
                            <a:tint val="66000"/>
                            <a:satMod val="160000"/>
                          </a:srgbClr>
                        </a:gs>
                        <a:gs pos="50000">
                          <a:srgbClr val="A0CBF2">
                            <a:tint val="44500"/>
                            <a:satMod val="160000"/>
                          </a:srgbClr>
                        </a:gs>
                        <a:gs pos="100000">
                          <a:srgbClr val="A0CBF2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7272229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31855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vsebine 1">
            <a:extLst>
              <a:ext uri="{FF2B5EF4-FFF2-40B4-BE49-F238E27FC236}">
                <a16:creationId xmlns:a16="http://schemas.microsoft.com/office/drawing/2014/main" id="{BED14675-43A0-4530-8B1D-68B9D6AFE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8019" y="1412776"/>
            <a:ext cx="9936574" cy="530238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l-SI" sz="2000" b="1" i="0" u="none" strike="noStrike" baseline="0" dirty="0">
                <a:solidFill>
                  <a:srgbClr val="000000"/>
                </a:solidFill>
                <a:latin typeface="+mj-lt"/>
              </a:rPr>
              <a:t>Številne novosti modelov plačevanja</a:t>
            </a:r>
          </a:p>
          <a:p>
            <a:r>
              <a:rPr lang="sl-SI" sz="2000" dirty="0">
                <a:latin typeface="+mj-lt"/>
              </a:rPr>
              <a:t>uvedena 2 nova modela in za Uredbo 2024 oddana še 2 dodatna (nevrologija, nefrologija)</a:t>
            </a:r>
          </a:p>
          <a:p>
            <a:r>
              <a:rPr lang="sl-SI" sz="2000" dirty="0">
                <a:latin typeface="+mj-lt"/>
              </a:rPr>
              <a:t>zaključen EU projekt JADECARE – prenos dobre prakse integracije primarnega in sekundarnega nivoja zdravstvene obravnave (zgodnja edukacija v nefrologiji)</a:t>
            </a:r>
          </a:p>
          <a:p>
            <a:r>
              <a:rPr lang="sl-SI" sz="2000" dirty="0">
                <a:latin typeface="+mj-lt"/>
              </a:rPr>
              <a:t>uveljavljenih 27 dopolnitev modelov in izdelane številne analize za spremljanje </a:t>
            </a:r>
          </a:p>
          <a:p>
            <a:r>
              <a:rPr lang="sl-SI" sz="2000" dirty="0">
                <a:latin typeface="+mj-lt"/>
              </a:rPr>
              <a:t>izračunani novi glavarinski količniki v družinski medicini – prvi korak v prenovo modela</a:t>
            </a:r>
          </a:p>
          <a:p>
            <a:endParaRPr lang="sl-SI" sz="2000" dirty="0">
              <a:latin typeface="+mj-lt"/>
            </a:endParaRPr>
          </a:p>
          <a:p>
            <a:pPr marL="0" indent="0">
              <a:buNone/>
            </a:pPr>
            <a:r>
              <a:rPr lang="sl-SI" sz="2000" b="1" dirty="0">
                <a:latin typeface="+mj-lt"/>
              </a:rPr>
              <a:t>Projekt SPP: prenova plačevanja akutnih bolnišničnih obravnav (model SPP)</a:t>
            </a:r>
          </a:p>
          <a:p>
            <a:r>
              <a:rPr lang="sl-SI" sz="2000" dirty="0">
                <a:latin typeface="+mj-lt"/>
              </a:rPr>
              <a:t>uveljavljena nova verzija (zastarelih) klasifikacij: diagnoz, postopkov, seznama SPP</a:t>
            </a:r>
          </a:p>
          <a:p>
            <a:r>
              <a:rPr lang="sl-SI" sz="2000" dirty="0">
                <a:latin typeface="+mj-lt"/>
              </a:rPr>
              <a:t>poteka beleženje in zbiranje stroškov na nivoju pacienta – 11 vključenih bolnišnic, skupaj zgrajena metodologija, stalno sodelovanje za izboljševanje podatkov</a:t>
            </a:r>
          </a:p>
          <a:p>
            <a:r>
              <a:rPr lang="sl-SI" sz="2000" dirty="0">
                <a:latin typeface="+mj-lt"/>
              </a:rPr>
              <a:t>podatki bodo podlaga  za izračun novih cen – za uveljavitev slovenskih uteži za SPP </a:t>
            </a:r>
            <a:br>
              <a:rPr lang="sl-SI" sz="2000" dirty="0">
                <a:latin typeface="+mj-lt"/>
              </a:rPr>
            </a:br>
            <a:r>
              <a:rPr lang="sl-SI" sz="2000" dirty="0">
                <a:latin typeface="+mj-lt"/>
              </a:rPr>
              <a:t>s 1. 1. 2025, ZZZS pričakuje podporo politike</a:t>
            </a:r>
          </a:p>
        </p:txBody>
      </p:sp>
      <p:sp>
        <p:nvSpPr>
          <p:cNvPr id="3" name="Označba mesta številke diapozitiva 2">
            <a:extLst>
              <a:ext uri="{FF2B5EF4-FFF2-40B4-BE49-F238E27FC236}">
                <a16:creationId xmlns:a16="http://schemas.microsoft.com/office/drawing/2014/main" id="{EEA439D9-A0E2-4871-AACB-F0F6665ED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739E7-7776-44EB-BAF9-D83C5903DAE9}" type="slidenum">
              <a:rPr lang="sl-SI" smtClean="0"/>
              <a:pPr/>
              <a:t>23</a:t>
            </a:fld>
            <a:endParaRPr lang="sl-SI" dirty="0"/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C85E8DB2-F230-47FF-9405-1332713AE67C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1505039" y="530137"/>
            <a:ext cx="10703983" cy="765179"/>
          </a:xfrm>
        </p:spPr>
        <p:txBody>
          <a:bodyPr>
            <a:noAutofit/>
          </a:bodyPr>
          <a:lstStyle/>
          <a:p>
            <a:r>
              <a:rPr lang="sl-SI" sz="4000" dirty="0">
                <a:solidFill>
                  <a:srgbClr val="005C28"/>
                </a:solidFill>
              </a:rPr>
              <a:t>Modeli plačevanja in projekt SPP</a:t>
            </a:r>
          </a:p>
        </p:txBody>
      </p:sp>
    </p:spTree>
    <p:extLst>
      <p:ext uri="{BB962C8B-B14F-4D97-AF65-F5344CB8AC3E}">
        <p14:creationId xmlns:p14="http://schemas.microsoft.com/office/powerpoint/2010/main" val="34839326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vsebine 1">
            <a:extLst>
              <a:ext uri="{FF2B5EF4-FFF2-40B4-BE49-F238E27FC236}">
                <a16:creationId xmlns:a16="http://schemas.microsoft.com/office/drawing/2014/main" id="{BED14675-43A0-4530-8B1D-68B9D6AFE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8019" y="1412776"/>
            <a:ext cx="9936574" cy="530238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l-SI" sz="2000" b="1" dirty="0">
                <a:latin typeface="Calibri" panose="020F0502020204030204" pitchFamily="34" charset="0"/>
                <a:ea typeface="Calibri" panose="020F0502020204030204" pitchFamily="34" charset="0"/>
              </a:rPr>
              <a:t>V letu 2023 je bilo področje DO preneseno na MSP in sprejet nov zakon – </a:t>
            </a:r>
            <a:r>
              <a:rPr lang="sl-SI" sz="2000" b="1" dirty="0" err="1">
                <a:latin typeface="Calibri" panose="020F0502020204030204" pitchFamily="34" charset="0"/>
                <a:ea typeface="Calibri" panose="020F0502020204030204" pitchFamily="34" charset="0"/>
              </a:rPr>
              <a:t>ZDOsk</a:t>
            </a:r>
            <a:r>
              <a:rPr lang="sl-SI" sz="2000" b="1" dirty="0">
                <a:latin typeface="Calibri" panose="020F0502020204030204" pitchFamily="34" charset="0"/>
                <a:ea typeface="Calibri" panose="020F0502020204030204" pitchFamily="34" charset="0"/>
              </a:rPr>
              <a:t>-1:</a:t>
            </a:r>
          </a:p>
          <a:p>
            <a:pPr marL="342900" indent="-166688">
              <a:buAutoNum type="alphaLcParenR"/>
            </a:pPr>
            <a:r>
              <a:rPr lang="sl-SI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drugačna časovnica uveljavljana pravic;</a:t>
            </a:r>
          </a:p>
          <a:p>
            <a:pPr marL="342900" indent="-166688">
              <a:buAutoNum type="alphaLcParenR"/>
            </a:pPr>
            <a:r>
              <a:rPr lang="sl-SI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ZZZS je izvajalec OZ</a:t>
            </a:r>
            <a:r>
              <a:rPr lang="sl-SI" sz="2000" b="1" dirty="0">
                <a:latin typeface="Calibri" panose="020F0502020204030204" pitchFamily="34" charset="0"/>
                <a:ea typeface="Calibri" panose="020F0502020204030204" pitchFamily="34" charset="0"/>
              </a:rPr>
              <a:t>DO </a:t>
            </a:r>
            <a:r>
              <a:rPr lang="sl-SI" sz="2000" dirty="0">
                <a:latin typeface="Calibri" panose="020F0502020204030204" pitchFamily="34" charset="0"/>
                <a:ea typeface="Calibri" panose="020F0502020204030204" pitchFamily="34" charset="0"/>
              </a:rPr>
              <a:t>(urejanje zavarovanj, predlaganje sprememb v sistemu DO, sprejem aktov za izvajanje OZDO, plačevanje pravic iz OZDO;</a:t>
            </a:r>
            <a:endParaRPr lang="sl-SI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166688">
              <a:buAutoNum type="alphaLcParenR"/>
            </a:pPr>
            <a:r>
              <a:rPr lang="sl-SI" sz="2000" b="1" dirty="0">
                <a:latin typeface="Calibri" panose="020F0502020204030204" pitchFamily="34" charset="0"/>
                <a:ea typeface="Calibri" panose="020F0502020204030204" pitchFamily="34" charset="0"/>
              </a:rPr>
              <a:t> prenos vstopnih točk na CSD, ZZZS ni prekrškovni organ + nove naloge:</a:t>
            </a:r>
          </a:p>
          <a:p>
            <a:pPr marL="620713" algn="l"/>
            <a:r>
              <a:rPr lang="sl-SI" sz="2000" b="0" i="0" u="none" strike="noStrike" baseline="0" dirty="0">
                <a:latin typeface="MyriadPro-Regular"/>
              </a:rPr>
              <a:t>izdaja odločbe o priznanju lastnosti zavarovane osebe v OZDO po uradni dolžnosti:</a:t>
            </a:r>
          </a:p>
          <a:p>
            <a:pPr marL="984250" lvl="1"/>
            <a:r>
              <a:rPr lang="sl-SI" sz="2000" dirty="0">
                <a:latin typeface="MyriadPro-Regular"/>
              </a:rPr>
              <a:t>v letu 2023 izdanih 1.714 tisoč odločb</a:t>
            </a:r>
          </a:p>
          <a:p>
            <a:pPr marL="984250" lvl="1"/>
            <a:r>
              <a:rPr lang="sl-SI" sz="2000" dirty="0">
                <a:latin typeface="MyriadPro-Regular"/>
              </a:rPr>
              <a:t>informiranje zavarovanih oseb: vzpostavljena spletna stran, začasni klicni center, tematski letak, baza znanja</a:t>
            </a:r>
          </a:p>
          <a:p>
            <a:pPr marL="620713" algn="l"/>
            <a:r>
              <a:rPr lang="sl-SI" sz="2000" b="0" i="0" u="none" strike="noStrike" baseline="0" dirty="0">
                <a:latin typeface="MyriadPro-Regular"/>
              </a:rPr>
              <a:t>dopolnitev zbirke zavarovanih osebah v OZDO;</a:t>
            </a:r>
          </a:p>
          <a:p>
            <a:pPr marL="620713" algn="l"/>
            <a:r>
              <a:rPr lang="sl-SI" sz="2000" b="0" i="0" u="none" strike="noStrike" baseline="0" dirty="0">
                <a:latin typeface="MyriadPro-Regular"/>
              </a:rPr>
              <a:t>zagotoviti dostop CSD do podatkov o vključenosti oseb v OZDO;</a:t>
            </a:r>
            <a:endParaRPr lang="sl-SI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sl-SI" sz="2000" b="1" dirty="0">
                <a:latin typeface="Calibri" panose="020F0502020204030204" pitchFamily="34" charset="0"/>
              </a:rPr>
              <a:t>Izveden </a:t>
            </a:r>
            <a:r>
              <a:rPr lang="sl-SI" sz="2000" b="1" dirty="0" err="1">
                <a:latin typeface="Calibri" panose="020F0502020204030204" pitchFamily="34" charset="0"/>
              </a:rPr>
              <a:t>replan</a:t>
            </a:r>
            <a:r>
              <a:rPr lang="sl-SI" sz="2000" b="1" dirty="0">
                <a:latin typeface="Calibri" panose="020F0502020204030204" pitchFamily="34" charset="0"/>
              </a:rPr>
              <a:t> projekta:</a:t>
            </a:r>
            <a:r>
              <a:rPr lang="sl-SI" sz="2000" dirty="0">
                <a:latin typeface="Calibri" panose="020F0502020204030204" pitchFamily="34" charset="0"/>
              </a:rPr>
              <a:t> organizacijske spremembe in časovnica;</a:t>
            </a:r>
          </a:p>
          <a:p>
            <a:pPr marL="0" indent="0">
              <a:buNone/>
            </a:pPr>
            <a:r>
              <a:rPr lang="sl-SI" sz="2000" dirty="0">
                <a:latin typeface="Calibri" panose="020F0502020204030204" pitchFamily="34" charset="0"/>
              </a:rPr>
              <a:t>Sklenjena </a:t>
            </a:r>
            <a:r>
              <a:rPr lang="sl-SI" sz="2000" b="1" dirty="0">
                <a:latin typeface="Calibri" panose="020F0502020204030204" pitchFamily="34" charset="0"/>
              </a:rPr>
              <a:t>nova pogodba o financiranju </a:t>
            </a:r>
            <a:r>
              <a:rPr lang="sl-SI" sz="2000" dirty="0">
                <a:latin typeface="Calibri" panose="020F0502020204030204" pitchFamily="34" charset="0"/>
              </a:rPr>
              <a:t>z MSP do 31. 12. 2024;</a:t>
            </a:r>
          </a:p>
          <a:p>
            <a:pPr marL="0" indent="0">
              <a:buNone/>
            </a:pPr>
            <a:r>
              <a:rPr lang="sl-SI" sz="2000" b="1" dirty="0">
                <a:latin typeface="Calibri" panose="020F0502020204030204" pitchFamily="34" charset="0"/>
              </a:rPr>
              <a:t>Projekt vpet v nacionalni okvir </a:t>
            </a:r>
            <a:r>
              <a:rPr lang="sl-SI" sz="2000" dirty="0">
                <a:latin typeface="Calibri" panose="020F0502020204030204" pitchFamily="34" charset="0"/>
              </a:rPr>
              <a:t>– pomembno soodvisen od zunanjih deležnikov, njihovih aktivnosti in izdelkov</a:t>
            </a:r>
            <a:endParaRPr lang="sl-SI" sz="2000" dirty="0"/>
          </a:p>
        </p:txBody>
      </p:sp>
      <p:sp>
        <p:nvSpPr>
          <p:cNvPr id="3" name="Označba mesta številke diapozitiva 2">
            <a:extLst>
              <a:ext uri="{FF2B5EF4-FFF2-40B4-BE49-F238E27FC236}">
                <a16:creationId xmlns:a16="http://schemas.microsoft.com/office/drawing/2014/main" id="{EEA439D9-A0E2-4871-AACB-F0F6665ED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739E7-7776-44EB-BAF9-D83C5903DAE9}" type="slidenum">
              <a:rPr lang="sl-SI" smtClean="0"/>
              <a:pPr/>
              <a:t>24</a:t>
            </a:fld>
            <a:endParaRPr lang="sl-SI" dirty="0"/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C85E8DB2-F230-47FF-9405-1332713AE67C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1488019" y="468924"/>
            <a:ext cx="10703983" cy="700920"/>
          </a:xfrm>
        </p:spPr>
        <p:txBody>
          <a:bodyPr>
            <a:noAutofit/>
          </a:bodyPr>
          <a:lstStyle/>
          <a:p>
            <a:r>
              <a:rPr lang="sl-SI" sz="4000" dirty="0">
                <a:solidFill>
                  <a:srgbClr val="005C28"/>
                </a:solidFill>
              </a:rPr>
              <a:t>Projekt DO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7C0DBF1C-7979-4560-BBB2-92DBEE2431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7838" y="22866"/>
            <a:ext cx="1085850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8867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idx="4294967295"/>
          </p:nvPr>
        </p:nvSpPr>
        <p:spPr>
          <a:xfrm>
            <a:off x="1487488" y="563270"/>
            <a:ext cx="10513168" cy="646018"/>
          </a:xfrm>
        </p:spPr>
        <p:txBody>
          <a:bodyPr>
            <a:normAutofit fontScale="90000"/>
          </a:bodyPr>
          <a:lstStyle/>
          <a:p>
            <a:r>
              <a:rPr lang="sl-SI" dirty="0"/>
              <a:t> Informacijska podpora</a:t>
            </a:r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739E7-7776-44EB-BAF9-D83C5903DAE9}" type="slidenum">
              <a:rPr lang="sl-SI" smtClean="0"/>
              <a:pPr/>
              <a:t>25</a:t>
            </a:fld>
            <a:endParaRPr lang="sl-SI" dirty="0"/>
          </a:p>
        </p:txBody>
      </p:sp>
      <p:sp>
        <p:nvSpPr>
          <p:cNvPr id="9" name="Ograda vsebine 2">
            <a:extLst>
              <a:ext uri="{FF2B5EF4-FFF2-40B4-BE49-F238E27FC236}">
                <a16:creationId xmlns:a16="http://schemas.microsoft.com/office/drawing/2014/main" id="{A8A1A457-4709-4FE3-B43D-2552DF5ECF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7488" y="1484784"/>
            <a:ext cx="10513168" cy="5373216"/>
          </a:xfrm>
        </p:spPr>
        <p:txBody>
          <a:bodyPr>
            <a:noAutofit/>
          </a:bodyPr>
          <a:lstStyle/>
          <a:p>
            <a:pPr>
              <a:buFont typeface="Calibri" panose="020F0502020204030204" pitchFamily="34" charset="0"/>
              <a:buChar char="−"/>
            </a:pPr>
            <a:r>
              <a:rPr lang="sl-SI" sz="2000" dirty="0"/>
              <a:t>99,93 % razpoložljivost sistema neposrednega dostopa izvajalcev do podatkov zdravstvenega zavarovanja,  </a:t>
            </a:r>
          </a:p>
          <a:p>
            <a:pPr>
              <a:buFont typeface="Calibri" panose="020F0502020204030204" pitchFamily="34" charset="0"/>
              <a:buChar char="−"/>
            </a:pPr>
            <a:r>
              <a:rPr lang="sl-SI" sz="2000" dirty="0"/>
              <a:t>visoka varnost: brez vdorov, samo 9 manjših varnostnih dogodkov, stabilno neprekinjeno delovanje IT sistema, brez izpadov poslovanja</a:t>
            </a:r>
          </a:p>
          <a:p>
            <a:pPr>
              <a:buFont typeface="Calibri" panose="020F0502020204030204" pitchFamily="34" charset="0"/>
              <a:buChar char="−"/>
            </a:pPr>
            <a:r>
              <a:rPr lang="sl-SI" sz="2000" dirty="0"/>
              <a:t>dodatni ukrepi za varnost informacijskega sistema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l-SI" sz="2000" dirty="0"/>
              <a:t>vzpostavitev Operativnega centra za kibernetsko varnost, ki zagotavlja nadzor in pomoč pri upravljanju morebitnih kibernetskih dogodkov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l-SI" sz="2000" dirty="0"/>
              <a:t>uvedba dvofaktorske avtentikacije za oddaljeno prijavo v informacijski sistem ZZZS</a:t>
            </a:r>
          </a:p>
          <a:p>
            <a:pPr>
              <a:buFont typeface="Calibri" panose="020F0502020204030204" pitchFamily="34" charset="0"/>
              <a:buChar char="−"/>
            </a:pPr>
            <a:r>
              <a:rPr lang="sl-SI" sz="2000" dirty="0"/>
              <a:t>nove informacijske rešitve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l-SI" sz="2000" dirty="0"/>
              <a:t>vzpostavitev uporabe nove elektronske osebne izkaznice v sistemu KZZ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l-SI" sz="2000" dirty="0"/>
              <a:t>razvoj informacijske podpore za obračun OZP</a:t>
            </a:r>
          </a:p>
          <a:p>
            <a:pPr>
              <a:buFont typeface="Calibri" panose="020F0502020204030204" pitchFamily="34" charset="0"/>
              <a:buChar char="−"/>
            </a:pPr>
            <a:r>
              <a:rPr lang="sl-SI" sz="2000" dirty="0"/>
              <a:t>obsežno nadgrajevanje in dopolnjevanje obstoječih informacijskih rešitev, kot posledica zakonskih sprememb, ki so jih vsebinska področja morala implementirati </a:t>
            </a:r>
          </a:p>
          <a:p>
            <a:pPr>
              <a:buFont typeface="Calibri" panose="020F0502020204030204" pitchFamily="34" charset="0"/>
              <a:buChar char="−"/>
            </a:pPr>
            <a:r>
              <a:rPr lang="sl-SI" sz="2000" dirty="0"/>
              <a:t>priprava Strategije informatike ZZZS</a:t>
            </a:r>
          </a:p>
          <a:p>
            <a:pPr>
              <a:buFont typeface="Calibri" panose="020F0502020204030204" pitchFamily="34" charset="0"/>
              <a:buChar char="−"/>
            </a:pPr>
            <a:r>
              <a:rPr lang="sl-SI" sz="2000" dirty="0"/>
              <a:t>4,34 (od 5) ocena zadovoljstva uporabnikov</a:t>
            </a:r>
          </a:p>
        </p:txBody>
      </p:sp>
    </p:spTree>
    <p:extLst>
      <p:ext uri="{BB962C8B-B14F-4D97-AF65-F5344CB8AC3E}">
        <p14:creationId xmlns:p14="http://schemas.microsoft.com/office/powerpoint/2010/main" val="26789271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1">
            <a:extLst>
              <a:ext uri="{FF2B5EF4-FFF2-40B4-BE49-F238E27FC236}">
                <a16:creationId xmlns:a16="http://schemas.microsoft.com/office/drawing/2014/main" id="{92AD255A-0FAF-40BD-B90C-F69B51E8F7C8}"/>
              </a:ext>
            </a:extLst>
          </p:cNvPr>
          <p:cNvSpPr txBox="1">
            <a:spLocks/>
          </p:cNvSpPr>
          <p:nvPr/>
        </p:nvSpPr>
        <p:spPr>
          <a:xfrm>
            <a:off x="1487488" y="580845"/>
            <a:ext cx="11975977" cy="6460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05C2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dirty="0"/>
              <a:t>Odnosi z javnostmi</a:t>
            </a:r>
          </a:p>
        </p:txBody>
      </p:sp>
      <p:sp>
        <p:nvSpPr>
          <p:cNvPr id="9" name="Ograda vsebine 2">
            <a:extLst>
              <a:ext uri="{FF2B5EF4-FFF2-40B4-BE49-F238E27FC236}">
                <a16:creationId xmlns:a16="http://schemas.microsoft.com/office/drawing/2014/main" id="{AFCE1594-832D-4299-8AA8-198A4891DC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1465" y="1463741"/>
            <a:ext cx="9396538" cy="5291346"/>
          </a:xfrm>
        </p:spPr>
        <p:txBody>
          <a:bodyPr>
            <a:noAutofit/>
          </a:bodyPr>
          <a:lstStyle/>
          <a:p>
            <a:pPr>
              <a:buFont typeface="Calibri" panose="020F0502020204030204" pitchFamily="34" charset="0"/>
              <a:buChar char="−"/>
            </a:pPr>
            <a:r>
              <a:rPr lang="sl-SI" sz="1700" dirty="0"/>
              <a:t>16. oktobra vzpostavljen sodoben, enotni kontaktni center za komuniciranje s strankami </a:t>
            </a:r>
          </a:p>
          <a:p>
            <a:pPr marL="0" indent="0">
              <a:buNone/>
            </a:pPr>
            <a:r>
              <a:rPr lang="sl-SI" sz="1700" dirty="0"/>
              <a:t>       (povprečno </a:t>
            </a:r>
            <a:r>
              <a:rPr lang="sl-SI" sz="1700" dirty="0">
                <a:effectLst/>
                <a:ea typeface="Calibri" panose="020F0502020204030204" pitchFamily="34" charset="0"/>
              </a:rPr>
              <a:t>1.502 klicev/delovni dan)</a:t>
            </a:r>
            <a:endParaRPr lang="sl-SI" sz="1700" dirty="0"/>
          </a:p>
          <a:p>
            <a:pPr>
              <a:buFont typeface="Calibri" panose="020F0502020204030204" pitchFamily="34" charset="0"/>
              <a:buChar char="−"/>
            </a:pPr>
            <a:r>
              <a:rPr lang="sl-SI" sz="1700" dirty="0"/>
              <a:t>3.141.689 obiskov na spletnih straneh ZZZS (</a:t>
            </a:r>
            <a:r>
              <a:rPr lang="sl-SI" sz="1700" dirty="0" err="1"/>
              <a:t>8.607/dan</a:t>
            </a:r>
            <a:r>
              <a:rPr lang="sl-SI" sz="1700" dirty="0"/>
              <a:t>)</a:t>
            </a:r>
            <a:r>
              <a:rPr lang="sl-SI" sz="17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Helv"/>
              </a:rPr>
              <a:t> </a:t>
            </a:r>
          </a:p>
          <a:p>
            <a:pPr>
              <a:buFont typeface="Calibri" panose="020F0502020204030204" pitchFamily="34" charset="0"/>
              <a:buChar char="−"/>
            </a:pPr>
            <a:r>
              <a:rPr lang="sl-SI" sz="1700" dirty="0">
                <a:solidFill>
                  <a:srgbClr val="000000"/>
                </a:solidFill>
              </a:rPr>
              <a:t>objava podatkov o obravnavah po posameznem zdravniku (storilnost v zdravstvu)</a:t>
            </a:r>
            <a:endParaRPr lang="sl-SI" sz="1700" dirty="0"/>
          </a:p>
          <a:p>
            <a:pPr>
              <a:buFont typeface="Calibri" panose="020F0502020204030204" pitchFamily="34" charset="0"/>
              <a:buChar char="−"/>
            </a:pPr>
            <a:r>
              <a:rPr lang="sl-SI" sz="17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4.307 </a:t>
            </a:r>
            <a:r>
              <a:rPr lang="sl-SI" sz="1700" dirty="0"/>
              <a:t>objav v medijih o OZZ, OZDO ali ZZZS (30 % več od dolgoletnega povprečja, </a:t>
            </a:r>
            <a:br>
              <a:rPr lang="sl-SI" sz="1700" dirty="0"/>
            </a:br>
            <a:r>
              <a:rPr lang="sl-SI" sz="1700" dirty="0"/>
              <a:t>zahtevnost dela z mediji)</a:t>
            </a:r>
          </a:p>
          <a:p>
            <a:pPr>
              <a:buFont typeface="Calibri" panose="020F0502020204030204" pitchFamily="34" charset="0"/>
              <a:buChar char="−"/>
            </a:pPr>
            <a:r>
              <a:rPr lang="sl-SI" sz="1700" dirty="0"/>
              <a:t>511 pisnih pojasnil novinarjem</a:t>
            </a:r>
          </a:p>
          <a:p>
            <a:pPr>
              <a:buFont typeface="Calibri" panose="020F0502020204030204" pitchFamily="34" charset="0"/>
              <a:buChar char="−"/>
            </a:pPr>
            <a:r>
              <a:rPr lang="sl-SI" sz="1700" dirty="0"/>
              <a:t>5 tiskovnih konferenc</a:t>
            </a:r>
          </a:p>
          <a:p>
            <a:pPr>
              <a:buFont typeface="Calibri" panose="020F0502020204030204" pitchFamily="34" charset="0"/>
              <a:buChar char="−"/>
            </a:pPr>
            <a:r>
              <a:rPr lang="sl-SI" sz="1700" dirty="0"/>
              <a:t>27 sporočil za medije, 3 javni odgovori </a:t>
            </a:r>
          </a:p>
          <a:p>
            <a:pPr>
              <a:buFont typeface="Calibri" panose="020F0502020204030204" pitchFamily="34" charset="0"/>
              <a:buChar char="−"/>
            </a:pPr>
            <a:r>
              <a:rPr lang="sl-SI" sz="1700" dirty="0"/>
              <a:t>19 pozitivnih ter 23 polemičnih ali negativnih medijskih objav</a:t>
            </a:r>
          </a:p>
          <a:p>
            <a:pPr>
              <a:buFont typeface="Calibri" panose="020F0502020204030204" pitchFamily="34" charset="0"/>
              <a:buChar char="−"/>
            </a:pPr>
            <a:r>
              <a:rPr lang="sl-SI" sz="1700" dirty="0"/>
              <a:t>41 zahtev za posredovanje informacij javnega značaja</a:t>
            </a:r>
          </a:p>
          <a:p>
            <a:pPr>
              <a:buFont typeface="Calibri" panose="020F0502020204030204" pitchFamily="34" charset="0"/>
              <a:buChar char="−"/>
            </a:pPr>
            <a:r>
              <a:rPr lang="sl-SI" sz="1700" dirty="0"/>
              <a:t>večje promocijske medijske aktivnosti glede: ustreznejše določitve vloge ZZZS v zdravstvenem sistemu in vidiki bodoče zdravstvene reforme, podatkov o storilnosti v zdravstvu, posodobljenih Pravil OZZ, izdaje masovnih odločb o vključitvi v OZDO, urejanju zavarovanj za tujino, pediatričnih smernic za obravnavo otrok z vročino ter v vzgojnih in izobraževalnih ustanovah…  </a:t>
            </a:r>
          </a:p>
          <a:p>
            <a:pPr>
              <a:buFont typeface="Calibri" panose="020F0502020204030204" pitchFamily="34" charset="0"/>
              <a:buChar char="−"/>
            </a:pPr>
            <a:r>
              <a:rPr lang="sl-SI" sz="1700" dirty="0"/>
              <a:t>elektronske in tiskane izdaje za obveščanje (letaki, zloženke, brošure)</a:t>
            </a:r>
          </a:p>
        </p:txBody>
      </p:sp>
      <p:sp>
        <p:nvSpPr>
          <p:cNvPr id="10" name="Ograda številke diapozitiva 3">
            <a:extLst>
              <a:ext uri="{FF2B5EF4-FFF2-40B4-BE49-F238E27FC236}">
                <a16:creationId xmlns:a16="http://schemas.microsoft.com/office/drawing/2014/main" id="{527A3AA4-E64F-427B-9B7C-51AD17708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5543" y="142841"/>
            <a:ext cx="1475316" cy="404663"/>
          </a:xfrm>
        </p:spPr>
        <p:txBody>
          <a:bodyPr/>
          <a:lstStyle/>
          <a:p>
            <a:fld id="{B62739E7-7776-44EB-BAF9-D83C5903DAE9}" type="slidenum">
              <a:rPr lang="sl-SI" smtClean="0"/>
              <a:pPr/>
              <a:t>26</a:t>
            </a:fld>
            <a:endParaRPr lang="sl-SI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4182152C-AF11-093D-31AF-56FFD74759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698" t="27951" r="60631" b="57350"/>
          <a:stretch/>
        </p:blipFill>
        <p:spPr>
          <a:xfrm>
            <a:off x="9678891" y="1649390"/>
            <a:ext cx="2520280" cy="1008112"/>
          </a:xfrm>
          <a:prstGeom prst="rect">
            <a:avLst/>
          </a:prstGeom>
        </p:spPr>
      </p:pic>
      <p:pic>
        <p:nvPicPr>
          <p:cNvPr id="2" name="Slika 1" descr="Slika, ki vsebuje besede simbol, logotip, bela, grafika&#10;&#10;Opis je samodejno ustvarjen">
            <a:extLst>
              <a:ext uri="{FF2B5EF4-FFF2-40B4-BE49-F238E27FC236}">
                <a16:creationId xmlns:a16="http://schemas.microsoft.com/office/drawing/2014/main" id="{937C0F02-2FB9-B047-DE87-454518E1DA7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892" y="2856538"/>
            <a:ext cx="1270277" cy="1270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1879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vsebine 1">
            <a:extLst>
              <a:ext uri="{FF2B5EF4-FFF2-40B4-BE49-F238E27FC236}">
                <a16:creationId xmlns:a16="http://schemas.microsoft.com/office/drawing/2014/main" id="{60F4CC66-D7CC-41F1-7063-35817E8BED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8019" y="1412776"/>
            <a:ext cx="9936574" cy="5445224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endParaRPr lang="sl-SI" sz="2000" dirty="0"/>
          </a:p>
          <a:p>
            <a:pPr>
              <a:spcBef>
                <a:spcPts val="600"/>
              </a:spcBef>
            </a:pPr>
            <a:r>
              <a:rPr lang="sl-SI" sz="2000" dirty="0"/>
              <a:t>zaradi visoke stopnje prostih delovnih mest na trgu dela in togega plačnega sistema v javnem sektorju težave pri zaposlovanju kompetentnega kadra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tabLst>
                <a:tab pos="1371600" algn="r"/>
              </a:tabLst>
            </a:pPr>
            <a:r>
              <a:rPr lang="sl-SI" sz="2000" dirty="0"/>
              <a:t>kljub aktivni kadrovski politiki izrazito pomanjkanje kadrov predvsem na področju informatike, podatkovnih ved in zdravstvene analitike in ekonomike, medicinske stroke, prava, …</a:t>
            </a:r>
          </a:p>
          <a:p>
            <a:pPr>
              <a:lnSpc>
                <a:spcPct val="120000"/>
              </a:lnSpc>
              <a:spcBef>
                <a:spcPts val="600"/>
              </a:spcBef>
              <a:tabLst>
                <a:tab pos="1371600" algn="r"/>
              </a:tabLst>
            </a:pPr>
            <a:r>
              <a:rPr lang="sl-SI" sz="2000" dirty="0"/>
              <a:t>oteženo zaposlovanje kljub ponavljajočim se razpisom zaradi nizkih plač tudi na delovnih mestih, kjer se zahteva V, VI in VII/I stopnja izobrazbe (uveljavljanje pravic iz zdravstvenega zavarovanja, sodelovanje v postopkih odločanja o pravicah, kontrole obračuna zdravstvenih storitev, zdravil in medicinskih pripomočkov, idr.)</a:t>
            </a:r>
            <a:endParaRPr lang="sl-SI" sz="2000" dirty="0">
              <a:effectLst/>
              <a:latin typeface="Myriad Pro"/>
              <a:ea typeface="Calibri" panose="020F0502020204030204" pitchFamily="34" charset="0"/>
              <a:cs typeface="Myriad Pro"/>
            </a:endParaRPr>
          </a:p>
        </p:txBody>
      </p:sp>
      <p:sp>
        <p:nvSpPr>
          <p:cNvPr id="3" name="Označba mesta številke diapozitiva 2">
            <a:extLst>
              <a:ext uri="{FF2B5EF4-FFF2-40B4-BE49-F238E27FC236}">
                <a16:creationId xmlns:a16="http://schemas.microsoft.com/office/drawing/2014/main" id="{727035A9-8208-CDCD-5318-DB8797150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739E7-7776-44EB-BAF9-D83C5903DAE9}" type="slidenum">
              <a:rPr lang="sl-SI" smtClean="0"/>
              <a:pPr/>
              <a:t>27</a:t>
            </a:fld>
            <a:endParaRPr lang="sl-SI" dirty="0"/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3162E1FA-53AF-8E2C-E5C7-88FF32273784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1502886" y="578127"/>
            <a:ext cx="10703983" cy="577240"/>
          </a:xfrm>
        </p:spPr>
        <p:txBody>
          <a:bodyPr>
            <a:normAutofit fontScale="92500" lnSpcReduction="20000"/>
          </a:bodyPr>
          <a:lstStyle/>
          <a:p>
            <a:r>
              <a:rPr lang="sl-SI" sz="4000" dirty="0">
                <a:solidFill>
                  <a:srgbClr val="005C28"/>
                </a:solidFill>
                <a:latin typeface="+mj-lt"/>
                <a:ea typeface="+mj-ea"/>
                <a:cs typeface="+mj-cs"/>
              </a:rPr>
              <a:t>Izzivi na področju kadrovske politike </a:t>
            </a:r>
          </a:p>
        </p:txBody>
      </p:sp>
    </p:spTree>
    <p:extLst>
      <p:ext uri="{BB962C8B-B14F-4D97-AF65-F5344CB8AC3E}">
        <p14:creationId xmlns:p14="http://schemas.microsoft.com/office/powerpoint/2010/main" val="30352990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433327" y="1529144"/>
            <a:ext cx="9234676" cy="5328856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endParaRPr lang="sl-SI" sz="2400" dirty="0"/>
          </a:p>
          <a:p>
            <a:pPr>
              <a:spcBef>
                <a:spcPts val="1200"/>
              </a:spcBef>
            </a:pPr>
            <a:r>
              <a:rPr lang="sl-SI" sz="2400" dirty="0"/>
              <a:t>s povezovanjem in sodelovanjem z MZ, ZZS, ZPIZ, NIJZ, izvajalci zdravstvenih storitev, delati ustrezne ukrepe (dostopnost, odzivnost, učinkovitost, storilnost, organiziranost) – cilj učinkovita in pravočasna zdravstveno-varstvena skrb za ZO</a:t>
            </a:r>
          </a:p>
          <a:p>
            <a:pPr>
              <a:spcBef>
                <a:spcPts val="1200"/>
              </a:spcBef>
            </a:pPr>
            <a:r>
              <a:rPr lang="sl-SI" sz="2400" dirty="0"/>
              <a:t>uveljavitev OZDO ter dodatne aktivnosti po znanih vsebinah novelacije </a:t>
            </a:r>
            <a:r>
              <a:rPr lang="sl-SI" sz="2400" dirty="0" err="1"/>
              <a:t>ZDOsk</a:t>
            </a:r>
            <a:r>
              <a:rPr lang="sl-SI" sz="2400" dirty="0"/>
              <a:t>-1</a:t>
            </a:r>
          </a:p>
          <a:p>
            <a:pPr>
              <a:spcBef>
                <a:spcPts val="1200"/>
              </a:spcBef>
            </a:pPr>
            <a:r>
              <a:rPr lang="sl-SI" sz="2400" dirty="0"/>
              <a:t>nadaljnja digitalizacija internih postopkov in storitev za zavarovane osebe in izvajalce</a:t>
            </a:r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739E7-7776-44EB-BAF9-D83C5903DAE9}" type="slidenum">
              <a:rPr lang="sl-SI" smtClean="0"/>
              <a:pPr/>
              <a:t>28</a:t>
            </a:fld>
            <a:endParaRPr lang="sl-SI" dirty="0"/>
          </a:p>
        </p:txBody>
      </p:sp>
      <p:sp>
        <p:nvSpPr>
          <p:cNvPr id="5" name="Naslov 1">
            <a:extLst>
              <a:ext uri="{FF2B5EF4-FFF2-40B4-BE49-F238E27FC236}">
                <a16:creationId xmlns:a16="http://schemas.microsoft.com/office/drawing/2014/main" id="{5BABA172-CC97-4751-A67A-1D6FF407A227}"/>
              </a:ext>
            </a:extLst>
          </p:cNvPr>
          <p:cNvSpPr txBox="1">
            <a:spLocks/>
          </p:cNvSpPr>
          <p:nvPr/>
        </p:nvSpPr>
        <p:spPr>
          <a:xfrm>
            <a:off x="1433327" y="444773"/>
            <a:ext cx="10776520" cy="7562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05C2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4000" dirty="0"/>
              <a:t>Razvojni izzivi in priložnosti</a:t>
            </a:r>
          </a:p>
        </p:txBody>
      </p:sp>
    </p:spTree>
    <p:extLst>
      <p:ext uri="{BB962C8B-B14F-4D97-AF65-F5344CB8AC3E}">
        <p14:creationId xmlns:p14="http://schemas.microsoft.com/office/powerpoint/2010/main" val="4285878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idx="4294967295"/>
          </p:nvPr>
        </p:nvSpPr>
        <p:spPr>
          <a:xfrm>
            <a:off x="1559496" y="547504"/>
            <a:ext cx="12192000" cy="646018"/>
          </a:xfrm>
        </p:spPr>
        <p:txBody>
          <a:bodyPr>
            <a:normAutofit fontScale="90000"/>
          </a:bodyPr>
          <a:lstStyle/>
          <a:p>
            <a:r>
              <a:rPr lang="sl-SI" dirty="0"/>
              <a:t>Urejanje zavarovanj</a:t>
            </a:r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739E7-7776-44EB-BAF9-D83C5903DAE9}" type="slidenum">
              <a:rPr lang="sl-SI" smtClean="0"/>
              <a:pPr/>
              <a:t>3</a:t>
            </a:fld>
            <a:endParaRPr lang="sl-SI" dirty="0"/>
          </a:p>
        </p:txBody>
      </p:sp>
      <p:sp>
        <p:nvSpPr>
          <p:cNvPr id="6" name="Ograda vsebine 2">
            <a:extLst>
              <a:ext uri="{FF2B5EF4-FFF2-40B4-BE49-F238E27FC236}">
                <a16:creationId xmlns:a16="http://schemas.microsoft.com/office/drawing/2014/main" id="{518D9CB5-4D3C-4FE6-90A1-189724466CE8}"/>
              </a:ext>
            </a:extLst>
          </p:cNvPr>
          <p:cNvSpPr txBox="1">
            <a:spLocks/>
          </p:cNvSpPr>
          <p:nvPr/>
        </p:nvSpPr>
        <p:spPr>
          <a:xfrm>
            <a:off x="1559497" y="1484784"/>
            <a:ext cx="9577064" cy="53732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buFont typeface="Calibri" panose="020F0502020204030204" pitchFamily="34" charset="0"/>
              <a:buChar char="−"/>
            </a:pPr>
            <a:r>
              <a:rPr lang="sl-SI" sz="2200" b="1" dirty="0"/>
              <a:t>3,8 mio dogodkov </a:t>
            </a:r>
            <a:r>
              <a:rPr lang="sl-SI" sz="2200" dirty="0"/>
              <a:t>urejanja zavarovanj (2,6 mio avtomatika), </a:t>
            </a:r>
            <a:br>
              <a:rPr lang="sl-SI" sz="2200" dirty="0"/>
            </a:br>
            <a:r>
              <a:rPr lang="sl-SI" sz="2200" dirty="0"/>
              <a:t>99 % urejenih v roku 3 delovnih dni</a:t>
            </a:r>
          </a:p>
          <a:p>
            <a:pPr>
              <a:buFont typeface="Calibri" panose="020F0502020204030204" pitchFamily="34" charset="0"/>
              <a:buChar char="−"/>
            </a:pPr>
            <a:r>
              <a:rPr lang="sl-SI" sz="2200" b="1" dirty="0"/>
              <a:t>7,4 mio posredovanj podatkov </a:t>
            </a:r>
            <a:r>
              <a:rPr lang="sl-SI" sz="2200" dirty="0"/>
              <a:t>iz evidenc ZZZS (99 % e-Poizvedb - CSD, UE, sodstvo, Policija, ZRSZ, FURS, ZPIZ, …) upravičencem z ustrezno pravno podlago</a:t>
            </a:r>
          </a:p>
          <a:p>
            <a:pPr algn="just">
              <a:spcAft>
                <a:spcPts val="1000"/>
              </a:spcAft>
              <a:buFont typeface="Calibri" panose="020F0502020204030204" pitchFamily="34" charset="0"/>
              <a:buChar char="−"/>
            </a:pPr>
            <a:r>
              <a:rPr lang="sl-SI" sz="2200" dirty="0"/>
              <a:t>število </a:t>
            </a:r>
            <a:r>
              <a:rPr lang="sl-SI" sz="2200" b="1" dirty="0"/>
              <a:t>vstopov</a:t>
            </a:r>
            <a:r>
              <a:rPr lang="sl-SI" sz="2200" dirty="0"/>
              <a:t> v </a:t>
            </a:r>
            <a:r>
              <a:rPr lang="sl-SI" sz="2200" b="1" dirty="0" err="1"/>
              <a:t>moj.zzzs.si</a:t>
            </a:r>
            <a:r>
              <a:rPr lang="sl-SI" sz="2200" b="1" dirty="0"/>
              <a:t> </a:t>
            </a:r>
            <a:r>
              <a:rPr lang="sl-SI" sz="2200" dirty="0"/>
              <a:t>(podatki o OZZ, PZZ, DO, IOZ, </a:t>
            </a:r>
            <a:r>
              <a:rPr lang="sl-SI" sz="2200" dirty="0" err="1"/>
              <a:t>zdr</a:t>
            </a:r>
            <a:r>
              <a:rPr lang="sl-SI" sz="2200" dirty="0"/>
              <a:t>. storitvah, zdravilih, MP, EUKZZ, </a:t>
            </a:r>
            <a:r>
              <a:rPr lang="sl-SI" sz="2200" dirty="0" err="1"/>
              <a:t>eBOL</a:t>
            </a:r>
            <a:r>
              <a:rPr lang="sl-SI" sz="2200" dirty="0"/>
              <a:t>) in število anonimnih preverjanj urejenosti zavarovanja</a:t>
            </a:r>
            <a:r>
              <a:rPr lang="sl-SI" sz="2200" b="1" dirty="0"/>
              <a:t> </a:t>
            </a:r>
            <a:r>
              <a:rPr lang="sl-SI" sz="2200" dirty="0"/>
              <a:t>na </a:t>
            </a:r>
            <a:r>
              <a:rPr lang="sl-SI" sz="2200" b="1" dirty="0"/>
              <a:t>javnem delu portala ZZZS </a:t>
            </a:r>
            <a:r>
              <a:rPr lang="sl-SI" sz="2200" dirty="0"/>
              <a:t>v letu 2023 doseglo </a:t>
            </a:r>
            <a:r>
              <a:rPr lang="sl-SI" sz="2200" b="1" dirty="0"/>
              <a:t>572.250</a:t>
            </a:r>
            <a:r>
              <a:rPr lang="sl-SI" sz="2400" dirty="0">
                <a:solidFill>
                  <a:srgbClr val="000000"/>
                </a:solidFill>
                <a:ea typeface="Calibri" panose="020F0502020204030204" pitchFamily="34" charset="0"/>
                <a:cs typeface="Helv"/>
              </a:rPr>
              <a:t> </a:t>
            </a:r>
            <a:r>
              <a:rPr lang="sl-SI" sz="2200" b="1" dirty="0"/>
              <a:t>vpogledov</a:t>
            </a:r>
          </a:p>
          <a:p>
            <a:pPr algn="just">
              <a:spcAft>
                <a:spcPts val="1000"/>
              </a:spcAft>
              <a:buFont typeface="Calibri" panose="020F0502020204030204" pitchFamily="34" charset="0"/>
              <a:buChar char="−"/>
            </a:pPr>
            <a:r>
              <a:rPr lang="sl-SI" sz="22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Helv"/>
              </a:rPr>
              <a:t>146.777 vpogledov </a:t>
            </a:r>
            <a:r>
              <a:rPr lang="sl-SI" sz="2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Helv"/>
              </a:rPr>
              <a:t>zavarovanih oseb v lastne </a:t>
            </a:r>
            <a:r>
              <a:rPr lang="sl-SI" sz="22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Helv"/>
              </a:rPr>
              <a:t>podatke</a:t>
            </a:r>
            <a:r>
              <a:rPr lang="sl-SI" sz="2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Helv"/>
              </a:rPr>
              <a:t> </a:t>
            </a:r>
            <a:r>
              <a:rPr lang="sl-SI" sz="22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Helv"/>
              </a:rPr>
              <a:t>o</a:t>
            </a:r>
            <a:r>
              <a:rPr lang="sl-SI" sz="2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Helv"/>
              </a:rPr>
              <a:t> </a:t>
            </a:r>
            <a:r>
              <a:rPr lang="sl-SI" sz="22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Helv"/>
              </a:rPr>
              <a:t>izdatkih</a:t>
            </a:r>
            <a:r>
              <a:rPr lang="sl-SI" sz="2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Helv"/>
              </a:rPr>
              <a:t> za opravljene </a:t>
            </a:r>
            <a:r>
              <a:rPr lang="sl-SI" sz="22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Helv"/>
              </a:rPr>
              <a:t>zdravstvene storitve </a:t>
            </a:r>
            <a:r>
              <a:rPr lang="sl-SI" sz="2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Helv"/>
              </a:rPr>
              <a:t>(dodaten vidik nadzora nad izvajalci zdravstvenih storitev).  </a:t>
            </a:r>
            <a:endParaRPr lang="sl-SI" sz="2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  <a:buFont typeface="Calibri" panose="020F0502020204030204" pitchFamily="34" charset="0"/>
              <a:buChar char="−"/>
            </a:pPr>
            <a:r>
              <a:rPr lang="sl-SI" sz="2200" b="1" dirty="0"/>
              <a:t>izdanih 176.365 potrdil A1 napotenim na delo </a:t>
            </a:r>
            <a:r>
              <a:rPr lang="sl-SI" sz="2200" dirty="0"/>
              <a:t>v tujino (potekala izgradnja novega sistema po </a:t>
            </a:r>
            <a:r>
              <a:rPr lang="sl-SI" sz="2200" dirty="0" err="1"/>
              <a:t>ZČmIS</a:t>
            </a:r>
            <a:r>
              <a:rPr lang="sl-SI" sz="2200" dirty="0"/>
              <a:t>-1) </a:t>
            </a:r>
          </a:p>
        </p:txBody>
      </p:sp>
    </p:spTree>
    <p:extLst>
      <p:ext uri="{BB962C8B-B14F-4D97-AF65-F5344CB8AC3E}">
        <p14:creationId xmlns:p14="http://schemas.microsoft.com/office/powerpoint/2010/main" val="3995080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idx="4294967295"/>
          </p:nvPr>
        </p:nvSpPr>
        <p:spPr>
          <a:xfrm>
            <a:off x="1559496" y="547504"/>
            <a:ext cx="10441160" cy="646018"/>
          </a:xfrm>
        </p:spPr>
        <p:txBody>
          <a:bodyPr>
            <a:normAutofit fontScale="90000"/>
          </a:bodyPr>
          <a:lstStyle/>
          <a:p>
            <a:r>
              <a:rPr lang="sl-SI" dirty="0"/>
              <a:t>Mednarodno zdravstveno zavarovanje</a:t>
            </a:r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739E7-7776-44EB-BAF9-D83C5903DAE9}" type="slidenum">
              <a:rPr lang="sl-SI" smtClean="0"/>
              <a:pPr/>
              <a:t>4</a:t>
            </a:fld>
            <a:endParaRPr lang="sl-SI" dirty="0"/>
          </a:p>
        </p:txBody>
      </p:sp>
      <p:sp>
        <p:nvSpPr>
          <p:cNvPr id="6" name="Ograda vsebine 2">
            <a:extLst>
              <a:ext uri="{FF2B5EF4-FFF2-40B4-BE49-F238E27FC236}">
                <a16:creationId xmlns:a16="http://schemas.microsoft.com/office/drawing/2014/main" id="{518D9CB5-4D3C-4FE6-90A1-189724466CE8}"/>
              </a:ext>
            </a:extLst>
          </p:cNvPr>
          <p:cNvSpPr txBox="1">
            <a:spLocks/>
          </p:cNvSpPr>
          <p:nvPr/>
        </p:nvSpPr>
        <p:spPr>
          <a:xfrm>
            <a:off x="1559496" y="1484784"/>
            <a:ext cx="10601363" cy="53732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buFont typeface="Calibri" panose="020F0502020204030204" pitchFamily="34" charset="0"/>
              <a:buChar char="−"/>
            </a:pPr>
            <a:endParaRPr lang="sl-SI" sz="2200" b="1" dirty="0"/>
          </a:p>
          <a:p>
            <a:pPr>
              <a:spcBef>
                <a:spcPts val="1200"/>
              </a:spcBef>
              <a:buFont typeface="Calibri" panose="020F0502020204030204" pitchFamily="34" charset="0"/>
              <a:buChar char="−"/>
            </a:pPr>
            <a:endParaRPr lang="sl-SI" sz="2200" dirty="0"/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4459283F-373D-2052-0524-E99C87BF50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9456" y="1340521"/>
            <a:ext cx="9073008" cy="5517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694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idx="4294967295"/>
          </p:nvPr>
        </p:nvSpPr>
        <p:spPr>
          <a:xfrm>
            <a:off x="1559496" y="547504"/>
            <a:ext cx="10601363" cy="646018"/>
          </a:xfrm>
        </p:spPr>
        <p:txBody>
          <a:bodyPr>
            <a:noAutofit/>
          </a:bodyPr>
          <a:lstStyle/>
          <a:p>
            <a:r>
              <a:rPr lang="sl-SI" sz="4000" dirty="0"/>
              <a:t>Zahteve za povračila v samoplačništvu</a:t>
            </a:r>
          </a:p>
        </p:txBody>
      </p:sp>
      <p:sp>
        <p:nvSpPr>
          <p:cNvPr id="6" name="Ograda vsebine 2">
            <a:extLst>
              <a:ext uri="{FF2B5EF4-FFF2-40B4-BE49-F238E27FC236}">
                <a16:creationId xmlns:a16="http://schemas.microsoft.com/office/drawing/2014/main" id="{518D9CB5-4D3C-4FE6-90A1-189724466CE8}"/>
              </a:ext>
            </a:extLst>
          </p:cNvPr>
          <p:cNvSpPr txBox="1">
            <a:spLocks/>
          </p:cNvSpPr>
          <p:nvPr/>
        </p:nvSpPr>
        <p:spPr>
          <a:xfrm>
            <a:off x="407368" y="1484784"/>
            <a:ext cx="11753491" cy="53732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buFont typeface="Calibri" panose="020F0502020204030204" pitchFamily="34" charset="0"/>
              <a:buChar char="−"/>
            </a:pPr>
            <a:r>
              <a:rPr lang="sl-SI" sz="2100" dirty="0"/>
              <a:t>zavračamo tovrstne pobude</a:t>
            </a:r>
          </a:p>
          <a:p>
            <a:pPr>
              <a:spcBef>
                <a:spcPts val="600"/>
              </a:spcBef>
              <a:buFont typeface="Calibri" panose="020F0502020204030204" pitchFamily="34" charset="0"/>
              <a:buChar char="−"/>
            </a:pPr>
            <a:r>
              <a:rPr lang="sl-SI" sz="2100" dirty="0"/>
              <a:t>Evropsko direktivo je Slovenija umestila v slovensko zakonodajo primerljivo kot ostale EU države</a:t>
            </a:r>
          </a:p>
          <a:p>
            <a:pPr>
              <a:spcBef>
                <a:spcPts val="600"/>
              </a:spcBef>
              <a:buFont typeface="Calibri" panose="020F0502020204030204" pitchFamily="34" charset="0"/>
              <a:buChar char="−"/>
            </a:pPr>
            <a:r>
              <a:rPr lang="sl-SI" sz="2100" dirty="0"/>
              <a:t>pravica do povračila zdravstvenih storitev, ki so pravica iz OZZ, na osnovi predhodno izdane napotnice za primere specialističnih storitev, povračilo največ do višine povprečne cene v Sloveniji (44. c)</a:t>
            </a:r>
          </a:p>
          <a:p>
            <a:pPr>
              <a:spcBef>
                <a:spcPts val="600"/>
              </a:spcBef>
              <a:buFont typeface="Calibri" panose="020F0502020204030204" pitchFamily="34" charset="0"/>
              <a:buChar char="−"/>
            </a:pPr>
            <a:r>
              <a:rPr lang="sl-SI" sz="2100" dirty="0"/>
              <a:t>v 2023 skupaj 2.843 pozitivno rešenih zahtevkov za povračila (1,3 milijona €), od tega 1.504 za zobozdravstvo (od teh 755 ortodontija) – za ta povračila manj kot 1 promil stroškov, ki jih plačamo za storitve opravljene v Sloveniji (30 milijonov zdravstvenih storitev v višini 3 milijard €)</a:t>
            </a:r>
          </a:p>
          <a:p>
            <a:pPr>
              <a:spcBef>
                <a:spcPts val="600"/>
              </a:spcBef>
              <a:buFont typeface="Calibri" panose="020F0502020204030204" pitchFamily="34" charset="0"/>
              <a:buChar char="−"/>
            </a:pPr>
            <a:r>
              <a:rPr lang="sl-SI" sz="2100" dirty="0"/>
              <a:t>povračila stroškov za opravljene storitve pri samoplačniških izvajalcih niso v javno dobro in v dobro pacientov, krepiti in učinkovito organizirati je potrebno javno zdravstveno mrežo ne zasebne mreže, ker v zasebni mora pacient plačevati vnaprej in doplačevati (kar ruši socialni model zdravstvenega varstva)</a:t>
            </a:r>
          </a:p>
          <a:p>
            <a:pPr>
              <a:spcBef>
                <a:spcPts val="600"/>
              </a:spcBef>
              <a:buFont typeface="Calibri" panose="020F0502020204030204" pitchFamily="34" charset="0"/>
              <a:buChar char="−"/>
            </a:pPr>
            <a:r>
              <a:rPr lang="sl-SI" sz="2100" dirty="0"/>
              <a:t>zato storitve v določenih dejavnostih v javni mreži plačujemo količinsko neomejeno, vsako leto v javno mrežo dodajamo nove pogodbene time (zobozdravstvo, družinska medicina, specialistična dejavnost), ki pa ostajajo nerazdeljeni, kar pomeni, da zdravniki imajo možnost pridobiti programe v javni mreži, zato je njihov interes za delo v samoplačništvu morda celo odklon od realne skrbi za paciente.</a:t>
            </a:r>
            <a:endParaRPr lang="sl-SI" sz="2200" dirty="0"/>
          </a:p>
        </p:txBody>
      </p:sp>
    </p:spTree>
    <p:extLst>
      <p:ext uri="{BB962C8B-B14F-4D97-AF65-F5344CB8AC3E}">
        <p14:creationId xmlns:p14="http://schemas.microsoft.com/office/powerpoint/2010/main" val="2932424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idx="4294967295"/>
          </p:nvPr>
        </p:nvSpPr>
        <p:spPr>
          <a:xfrm>
            <a:off x="1343472" y="547504"/>
            <a:ext cx="10585176" cy="646018"/>
          </a:xfrm>
        </p:spPr>
        <p:txBody>
          <a:bodyPr>
            <a:normAutofit fontScale="90000"/>
          </a:bodyPr>
          <a:lstStyle/>
          <a:p>
            <a:r>
              <a:rPr lang="sl-SI" dirty="0"/>
              <a:t>Splošni dogovor in pogodbe z izvajalci</a:t>
            </a:r>
            <a:endParaRPr lang="sl-SI" dirty="0">
              <a:solidFill>
                <a:srgbClr val="FF0000"/>
              </a:solidFill>
            </a:endParaRPr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739E7-7776-44EB-BAF9-D83C5903DAE9}" type="slidenum">
              <a:rPr lang="sl-SI" smtClean="0"/>
              <a:pPr/>
              <a:t>6</a:t>
            </a:fld>
            <a:endParaRPr lang="sl-SI" dirty="0"/>
          </a:p>
        </p:txBody>
      </p:sp>
      <p:sp>
        <p:nvSpPr>
          <p:cNvPr id="6" name="Ograda vsebine 2">
            <a:extLst>
              <a:ext uri="{FF2B5EF4-FFF2-40B4-BE49-F238E27FC236}">
                <a16:creationId xmlns:a16="http://schemas.microsoft.com/office/drawing/2014/main" id="{59800CE3-E051-4C91-830E-DF8705636355}"/>
              </a:ext>
            </a:extLst>
          </p:cNvPr>
          <p:cNvSpPr txBox="1">
            <a:spLocks/>
          </p:cNvSpPr>
          <p:nvPr/>
        </p:nvSpPr>
        <p:spPr>
          <a:xfrm>
            <a:off x="1415480" y="1484784"/>
            <a:ext cx="10369152" cy="53732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buFont typeface="Calibri" panose="020F0502020204030204" pitchFamily="34" charset="0"/>
              <a:buChar char="−"/>
            </a:pPr>
            <a:r>
              <a:rPr lang="sl-SI" sz="2200" dirty="0"/>
              <a:t>Splošni dogovor je nadomestila Uredba za leto 2023, ki je bila sprejeta 19. 1. 2023  </a:t>
            </a:r>
          </a:p>
          <a:p>
            <a:pPr>
              <a:spcBef>
                <a:spcPts val="600"/>
              </a:spcBef>
              <a:buFont typeface="Calibri" panose="020F0502020204030204" pitchFamily="34" charset="0"/>
              <a:buChar char="−"/>
            </a:pPr>
            <a:r>
              <a:rPr lang="sl-SI" sz="2200" dirty="0"/>
              <a:t>Dopolnitev Uredbe za leto 23: maj in oktober 2023</a:t>
            </a:r>
          </a:p>
          <a:p>
            <a:pPr>
              <a:spcBef>
                <a:spcPts val="600"/>
              </a:spcBef>
              <a:buFont typeface="Calibri" panose="020F0502020204030204" pitchFamily="34" charset="0"/>
              <a:buChar char="−"/>
            </a:pPr>
            <a:r>
              <a:rPr lang="sl-SI" sz="2200" dirty="0"/>
              <a:t>Pogodbe z izvajalci (skupaj 1.612)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sl-SI" sz="2200" dirty="0"/>
              <a:t>Vsebinske </a:t>
            </a:r>
            <a:r>
              <a:rPr lang="sl-SI" sz="2200" b="1" dirty="0"/>
              <a:t>novosti </a:t>
            </a:r>
            <a:r>
              <a:rPr lang="sl-SI" sz="2200" dirty="0"/>
              <a:t>:</a:t>
            </a:r>
          </a:p>
          <a:p>
            <a:pPr marL="361950" lvl="1" indent="-361950">
              <a:spcBef>
                <a:spcPts val="600"/>
              </a:spcBef>
              <a:buFont typeface="Calibri" panose="020F0502020204030204" pitchFamily="34" charset="0"/>
              <a:buChar char="−"/>
            </a:pPr>
            <a:r>
              <a:rPr lang="sl-SI" sz="2200" dirty="0"/>
              <a:t>ZNUZSZS – plačilo po realizaciji v obdobju 1-7/23, nato za izbrane VZS in storitve iz Uredbe 23 – </a:t>
            </a:r>
            <a:r>
              <a:rPr lang="sl-SI" sz="2200" b="1" dirty="0"/>
              <a:t>neprestano spreminjaje poslovnih pravil</a:t>
            </a:r>
          </a:p>
          <a:p>
            <a:pPr marL="361950" lvl="1" indent="-361950">
              <a:spcBef>
                <a:spcPts val="600"/>
              </a:spcBef>
              <a:buFont typeface="Calibri" panose="020F0502020204030204" pitchFamily="34" charset="0"/>
              <a:buChar char="−"/>
            </a:pPr>
            <a:r>
              <a:rPr lang="sl-SI" sz="2200" dirty="0"/>
              <a:t>povečanje timov za programe: splošne ambulante, referenčne ambulante zobozdravstvo, dispanzer za ženske,  centri za duševno zdravje,  TAVI, UC Ptuj, tim za potrjevanje poklicnih bolezni, itd.</a:t>
            </a:r>
          </a:p>
          <a:p>
            <a:pPr marL="361950" lvl="1" indent="-361950">
              <a:spcBef>
                <a:spcPts val="600"/>
              </a:spcBef>
              <a:buFont typeface="Calibri" panose="020F0502020204030204" pitchFamily="34" charset="0"/>
              <a:buChar char="−"/>
            </a:pPr>
            <a:r>
              <a:rPr lang="sl-SI" sz="2200" dirty="0"/>
              <a:t>finančne spodbude za SA, ODŠD za nadpovprečno obremenjenost (nad 1.895 količnikov); še vedno težave z dostopnostjo do IOZ</a:t>
            </a:r>
          </a:p>
          <a:p>
            <a:pPr marL="361950" lvl="1" indent="-361950">
              <a:spcBef>
                <a:spcPts val="600"/>
              </a:spcBef>
              <a:buFont typeface="Calibri" panose="020F0502020204030204" pitchFamily="34" charset="0"/>
              <a:buChar char="−"/>
            </a:pPr>
            <a:r>
              <a:rPr lang="sl-SI" sz="2200" dirty="0"/>
              <a:t>ambulante za neopredeljene pri 17 izvajalcih v obsegu 12,53 tima </a:t>
            </a:r>
          </a:p>
        </p:txBody>
      </p:sp>
    </p:spTree>
    <p:extLst>
      <p:ext uri="{BB962C8B-B14F-4D97-AF65-F5344CB8AC3E}">
        <p14:creationId xmlns:p14="http://schemas.microsoft.com/office/powerpoint/2010/main" val="38393711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idx="4294967295"/>
          </p:nvPr>
        </p:nvSpPr>
        <p:spPr>
          <a:xfrm>
            <a:off x="1415480" y="547504"/>
            <a:ext cx="10776520" cy="646018"/>
          </a:xfrm>
        </p:spPr>
        <p:txBody>
          <a:bodyPr>
            <a:normAutofit fontScale="90000"/>
          </a:bodyPr>
          <a:lstStyle/>
          <a:p>
            <a:r>
              <a:rPr lang="sl-SI" dirty="0"/>
              <a:t>Splošni dogovor in pogodbe z izvajalci</a:t>
            </a:r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739E7-7776-44EB-BAF9-D83C5903DAE9}" type="slidenum">
              <a:rPr lang="sl-SI" smtClean="0"/>
              <a:pPr/>
              <a:t>7</a:t>
            </a:fld>
            <a:endParaRPr lang="sl-SI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E1A17CCB-7682-1EDC-1989-604EF5D997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3512" y="1694537"/>
            <a:ext cx="8568952" cy="4038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0588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idx="4294967295"/>
          </p:nvPr>
        </p:nvSpPr>
        <p:spPr>
          <a:xfrm>
            <a:off x="1415480" y="547504"/>
            <a:ext cx="10776520" cy="646018"/>
          </a:xfrm>
        </p:spPr>
        <p:txBody>
          <a:bodyPr>
            <a:normAutofit fontScale="90000"/>
          </a:bodyPr>
          <a:lstStyle/>
          <a:p>
            <a:r>
              <a:rPr lang="sl-SI" dirty="0"/>
              <a:t>Splošni dogovor in pogodbe z izvajalci</a:t>
            </a:r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739E7-7776-44EB-BAF9-D83C5903DAE9}" type="slidenum">
              <a:rPr lang="sl-SI" smtClean="0"/>
              <a:pPr/>
              <a:t>8</a:t>
            </a:fld>
            <a:endParaRPr lang="sl-SI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C6D3F60C-2D1C-7BB7-6BA6-03215DFFB4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5600" y="1412776"/>
            <a:ext cx="6515100" cy="505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0973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97456F4-05BF-46DF-81F8-C021955609E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86380" y="550734"/>
            <a:ext cx="10874479" cy="646018"/>
          </a:xfrm>
        </p:spPr>
        <p:txBody>
          <a:bodyPr>
            <a:normAutofit fontScale="90000"/>
          </a:bodyPr>
          <a:lstStyle/>
          <a:p>
            <a:r>
              <a:rPr lang="sl-SI" dirty="0"/>
              <a:t>Splošni dogovor in pogodbe z izvajalci</a:t>
            </a:r>
            <a:endParaRPr lang="sl-SI" dirty="0">
              <a:solidFill>
                <a:srgbClr val="FF0000"/>
              </a:solidFill>
            </a:endParaRPr>
          </a:p>
        </p:txBody>
      </p:sp>
      <p:sp>
        <p:nvSpPr>
          <p:cNvPr id="3" name="Označba mesta številke diapozitiva 2">
            <a:extLst>
              <a:ext uri="{FF2B5EF4-FFF2-40B4-BE49-F238E27FC236}">
                <a16:creationId xmlns:a16="http://schemas.microsoft.com/office/drawing/2014/main" id="{A0919C55-B9CE-45B6-B683-10BB74F5D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739E7-7776-44EB-BAF9-D83C5903DAE9}" type="slidenum">
              <a:rPr lang="sl-SI" smtClean="0"/>
              <a:pPr/>
              <a:t>9</a:t>
            </a:fld>
            <a:endParaRPr lang="sl-SI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A3E5C7D4-42BD-1E06-8C61-207AAC64B0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7488" y="2043112"/>
            <a:ext cx="8928992" cy="3618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4652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Pisarna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Pisarna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Pisarna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Pisarna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Pisarna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Pisarna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Pisarna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Pisarna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8438</TotalTime>
  <Words>2936</Words>
  <Application>Microsoft Office PowerPoint</Application>
  <PresentationFormat>Širokozaslonsko</PresentationFormat>
  <Paragraphs>346</Paragraphs>
  <Slides>28</Slides>
  <Notes>23</Notes>
  <HiddenSlides>0</HiddenSlides>
  <MMClips>0</MMClips>
  <ScaleCrop>false</ScaleCrop>
  <HeadingPairs>
    <vt:vector size="6" baseType="variant">
      <vt:variant>
        <vt:lpstr>Uporabljene pisave</vt:lpstr>
      </vt:variant>
      <vt:variant>
        <vt:i4>6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28</vt:i4>
      </vt:variant>
    </vt:vector>
  </HeadingPairs>
  <TitlesOfParts>
    <vt:vector size="35" baseType="lpstr">
      <vt:lpstr>Arial</vt:lpstr>
      <vt:lpstr>Arial CE</vt:lpstr>
      <vt:lpstr>Calibri</vt:lpstr>
      <vt:lpstr>Myriad Pro</vt:lpstr>
      <vt:lpstr>MyriadPro-Regular</vt:lpstr>
      <vt:lpstr>Wingdings</vt:lpstr>
      <vt:lpstr>Officeova tema</vt:lpstr>
      <vt:lpstr>Letno poročilo za leto 2023  in predlog potrditve letnega poročila – zaključnega računa za leto 2023 </vt:lpstr>
      <vt:lpstr>PowerPointova predstavitev</vt:lpstr>
      <vt:lpstr>Urejanje zavarovanj</vt:lpstr>
      <vt:lpstr>Mednarodno zdravstveno zavarovanje</vt:lpstr>
      <vt:lpstr>Zahteve za povračila v samoplačništvu</vt:lpstr>
      <vt:lpstr>Splošni dogovor in pogodbe z izvajalci</vt:lpstr>
      <vt:lpstr>Splošni dogovor in pogodbe z izvajalci</vt:lpstr>
      <vt:lpstr>Splošni dogovor in pogodbe z izvajalci</vt:lpstr>
      <vt:lpstr>Splošni dogovor in pogodbe z izvajalci</vt:lpstr>
      <vt:lpstr>Splošni dogovor in pogodbe z izvajalci</vt:lpstr>
      <vt:lpstr>Splošni dogovor in pogodbe z izvajalci</vt:lpstr>
      <vt:lpstr>Splošni dogovor in pogodbe z izvajalci</vt:lpstr>
      <vt:lpstr>Kontrolno nadzorne aktivnosti - zdravstveni programi</vt:lpstr>
      <vt:lpstr>Zdravila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 Informacijska podpora</vt:lpstr>
      <vt:lpstr>PowerPointova predstavitev</vt:lpstr>
      <vt:lpstr>PowerPointova predstavitev</vt:lpstr>
      <vt:lpstr>PowerPointova predstavitev</vt:lpstr>
    </vt:vector>
  </TitlesOfParts>
  <Company>ZZZS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Danila Perhavec</dc:creator>
  <cp:lastModifiedBy>Damjan Kos</cp:lastModifiedBy>
  <cp:revision>194</cp:revision>
  <cp:lastPrinted>2024-02-26T21:31:51Z</cp:lastPrinted>
  <dcterms:created xsi:type="dcterms:W3CDTF">2018-04-03T09:53:42Z</dcterms:created>
  <dcterms:modified xsi:type="dcterms:W3CDTF">2024-02-27T10:43:48Z</dcterms:modified>
</cp:coreProperties>
</file>